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3" r:id="rId3"/>
    <p:sldId id="259" r:id="rId4"/>
    <p:sldId id="260" r:id="rId5"/>
    <p:sldId id="261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65" r:id="rId18"/>
    <p:sldId id="278" r:id="rId19"/>
    <p:sldId id="277" r:id="rId20"/>
    <p:sldId id="280" r:id="rId21"/>
    <p:sldId id="279" r:id="rId22"/>
    <p:sldId id="262" r:id="rId23"/>
    <p:sldId id="263" r:id="rId24"/>
    <p:sldId id="281" r:id="rId25"/>
    <p:sldId id="282" r:id="rId26"/>
  </p:sldIdLst>
  <p:sldSz cx="9144000" cy="6858000" type="screen4x3"/>
  <p:notesSz cx="6858000" cy="994568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aTVEwwRzGLH5aljH/oYhSQ" hashData="Xr2zAYhCsNgefFK4f+fJAbVDjuU" cryptProvider="" algIdExt="0" algIdExtSource="" cryptProviderTypeExt="0" cryptProviderTypeExtSource="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8C23-C659-45BA-AB4D-B10439A0E0DE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2A86-B201-4F9C-9BBA-D0225C3B39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8C23-C659-45BA-AB4D-B10439A0E0DE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2A86-B201-4F9C-9BBA-D0225C3B39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8C23-C659-45BA-AB4D-B10439A0E0DE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2A86-B201-4F9C-9BBA-D0225C3B39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8C23-C659-45BA-AB4D-B10439A0E0DE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2A86-B201-4F9C-9BBA-D0225C3B39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8C23-C659-45BA-AB4D-B10439A0E0DE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2A86-B201-4F9C-9BBA-D0225C3B39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8C23-C659-45BA-AB4D-B10439A0E0DE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2A86-B201-4F9C-9BBA-D0225C3B39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8C23-C659-45BA-AB4D-B10439A0E0DE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2A86-B201-4F9C-9BBA-D0225C3B39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8C23-C659-45BA-AB4D-B10439A0E0DE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2A86-B201-4F9C-9BBA-D0225C3B39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8C23-C659-45BA-AB4D-B10439A0E0DE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2A86-B201-4F9C-9BBA-D0225C3B39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8C23-C659-45BA-AB4D-B10439A0E0DE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2A86-B201-4F9C-9BBA-D0225C3B39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F8C23-C659-45BA-AB4D-B10439A0E0DE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2A86-B201-4F9C-9BBA-D0225C3B39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F8C23-C659-45BA-AB4D-B10439A0E0DE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82A86-B201-4F9C-9BBA-D0225C3B399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Lokomotiva řady 704 (020) </a:t>
            </a:r>
            <a:endParaRPr lang="cs-CZ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Asus K52Ju\Desktop\DEPO\_HNACÍ_VOZIDLA\704\Fo_mob_2019_11_4\IMG_20191106_1033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797" y="1600200"/>
            <a:ext cx="7790405" cy="452596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072198" y="6143645"/>
            <a:ext cx="242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PLEŠEK Josef</a:t>
            </a:r>
            <a:endParaRPr 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sus K52Ju\Desktop\DEPO\_HNACÍ_VOZIDLA\704\Fo_mob_2019\IMG_20191001_141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9783"/>
            <a:ext cx="9144000" cy="5578433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5572132" y="0"/>
            <a:ext cx="3571868" cy="221455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 rot="16200000">
            <a:off x="6357950" y="642918"/>
            <a:ext cx="428628" cy="5715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ový popisek 5"/>
          <p:cNvSpPr/>
          <p:nvPr/>
        </p:nvSpPr>
        <p:spPr>
          <a:xfrm>
            <a:off x="2571736" y="0"/>
            <a:ext cx="3000364" cy="714356"/>
          </a:xfrm>
          <a:prstGeom prst="wedgeRectCallout">
            <a:avLst>
              <a:gd name="adj1" fmla="val 83186"/>
              <a:gd name="adj2" fmla="val 6397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Naftový motor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5715008" y="2214554"/>
            <a:ext cx="3071834" cy="500066"/>
          </a:xfrm>
          <a:prstGeom prst="wedgeRectCallout">
            <a:avLst>
              <a:gd name="adj1" fmla="val -15706"/>
              <a:gd name="adj2" fmla="val 21439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Palivová vačka stavěče otáček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bdélníkový popisek 9"/>
          <p:cNvSpPr/>
          <p:nvPr/>
        </p:nvSpPr>
        <p:spPr>
          <a:xfrm>
            <a:off x="6858016" y="5929330"/>
            <a:ext cx="2285984" cy="428628"/>
          </a:xfrm>
          <a:prstGeom prst="wedgeRectCallout">
            <a:avLst>
              <a:gd name="adj1" fmla="val 21833"/>
              <a:gd name="adj2" fmla="val -2755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Doběhový spínač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bdélníkový popisek 10"/>
          <p:cNvSpPr/>
          <p:nvPr/>
        </p:nvSpPr>
        <p:spPr>
          <a:xfrm>
            <a:off x="0" y="2928934"/>
            <a:ext cx="2643174" cy="571504"/>
          </a:xfrm>
          <a:prstGeom prst="wedgeRectCallout">
            <a:avLst>
              <a:gd name="adj1" fmla="val -8059"/>
              <a:gd name="adj2" fmla="val -2254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Snímač otáček motoru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Obdélníkový popisek 11"/>
          <p:cNvSpPr/>
          <p:nvPr/>
        </p:nvSpPr>
        <p:spPr>
          <a:xfrm>
            <a:off x="0" y="714356"/>
            <a:ext cx="2071670" cy="500066"/>
          </a:xfrm>
          <a:prstGeom prst="wedgeRectCallout">
            <a:avLst>
              <a:gd name="adj1" fmla="val 149609"/>
              <a:gd name="adj2" fmla="val 130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Vstřikovací čerpadlo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Obdélníkový popisek 12"/>
          <p:cNvSpPr/>
          <p:nvPr/>
        </p:nvSpPr>
        <p:spPr>
          <a:xfrm>
            <a:off x="1214414" y="4143380"/>
            <a:ext cx="2500330" cy="500066"/>
          </a:xfrm>
          <a:prstGeom prst="wedgeRectCallout">
            <a:avLst>
              <a:gd name="adj1" fmla="val 121350"/>
              <a:gd name="adj2" fmla="val -3430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Dopravní čerpadlo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Obdélníkový popisek 13"/>
          <p:cNvSpPr/>
          <p:nvPr/>
        </p:nvSpPr>
        <p:spPr>
          <a:xfrm>
            <a:off x="3428992" y="5643578"/>
            <a:ext cx="2643206" cy="500066"/>
          </a:xfrm>
          <a:prstGeom prst="wedgeRectCallout">
            <a:avLst>
              <a:gd name="adj1" fmla="val 80289"/>
              <a:gd name="adj2" fmla="val -14567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Motor stavěče otáček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us K52Ju\Desktop\DEPO\_HNACÍ_VOZIDLA\704\Fo_panas_2019\P1350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4904"/>
            <a:ext cx="9144000" cy="6108192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5572132" y="0"/>
            <a:ext cx="3571868" cy="221455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 rot="16200000">
            <a:off x="6357950" y="642918"/>
            <a:ext cx="428628" cy="5715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ový popisek 5"/>
          <p:cNvSpPr/>
          <p:nvPr/>
        </p:nvSpPr>
        <p:spPr>
          <a:xfrm>
            <a:off x="2571736" y="0"/>
            <a:ext cx="3000364" cy="714356"/>
          </a:xfrm>
          <a:prstGeom prst="wedgeRectCallout">
            <a:avLst>
              <a:gd name="adj1" fmla="val 83186"/>
              <a:gd name="adj2" fmla="val 6397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Naftový motor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6072166" y="3714752"/>
            <a:ext cx="3071834" cy="500066"/>
          </a:xfrm>
          <a:prstGeom prst="wedgeRectCallout">
            <a:avLst>
              <a:gd name="adj1" fmla="val -116914"/>
              <a:gd name="adj2" fmla="val -1147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Palivová vačka stavěče otáček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bdélníkový popisek 9"/>
          <p:cNvSpPr/>
          <p:nvPr/>
        </p:nvSpPr>
        <p:spPr>
          <a:xfrm>
            <a:off x="5572132" y="6000768"/>
            <a:ext cx="2285984" cy="428628"/>
          </a:xfrm>
          <a:prstGeom prst="wedgeRectCallout">
            <a:avLst>
              <a:gd name="adj1" fmla="val -92014"/>
              <a:gd name="adj2" fmla="val -2197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Doběhový spínač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Obdélníkový popisek 11"/>
          <p:cNvSpPr/>
          <p:nvPr/>
        </p:nvSpPr>
        <p:spPr>
          <a:xfrm>
            <a:off x="0" y="500042"/>
            <a:ext cx="2071670" cy="500066"/>
          </a:xfrm>
          <a:prstGeom prst="wedgeRectCallout">
            <a:avLst>
              <a:gd name="adj1" fmla="val -6573"/>
              <a:gd name="adj2" fmla="val 1665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Vstřikovací čerpadlo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Obdélníkový popisek 12"/>
          <p:cNvSpPr/>
          <p:nvPr/>
        </p:nvSpPr>
        <p:spPr>
          <a:xfrm>
            <a:off x="0" y="4500570"/>
            <a:ext cx="2500330" cy="500066"/>
          </a:xfrm>
          <a:prstGeom prst="wedgeRectCallout">
            <a:avLst>
              <a:gd name="adj1" fmla="val -1304"/>
              <a:gd name="adj2" fmla="val -47809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Dopravní čerpadlo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Obdélníkový popisek 13"/>
          <p:cNvSpPr/>
          <p:nvPr/>
        </p:nvSpPr>
        <p:spPr>
          <a:xfrm>
            <a:off x="5786446" y="2500306"/>
            <a:ext cx="3357554" cy="500066"/>
          </a:xfrm>
          <a:prstGeom prst="wedgeRectCallout">
            <a:avLst>
              <a:gd name="adj1" fmla="val -79196"/>
              <a:gd name="adj2" fmla="val 146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Pákové ovládání vstřik.čerpadla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bdélníkový popisek 10"/>
          <p:cNvSpPr/>
          <p:nvPr/>
        </p:nvSpPr>
        <p:spPr>
          <a:xfrm>
            <a:off x="2643174" y="1071546"/>
            <a:ext cx="1285884" cy="428628"/>
          </a:xfrm>
          <a:prstGeom prst="wedgeRectCallout">
            <a:avLst>
              <a:gd name="adj1" fmla="val -17551"/>
              <a:gd name="adj2" fmla="val 2528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Pružina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us K52Ju\Desktop\DEPO\_HNACÍ_VOZIDLA\704\Fo_panas_2019\P13504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49808"/>
            <a:ext cx="9144000" cy="6108192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5572132" y="0"/>
            <a:ext cx="3571868" cy="221455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>
            <a:off x="6786578" y="714356"/>
            <a:ext cx="428628" cy="5715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ový popisek 5"/>
          <p:cNvSpPr/>
          <p:nvPr/>
        </p:nvSpPr>
        <p:spPr>
          <a:xfrm>
            <a:off x="2571736" y="0"/>
            <a:ext cx="3000364" cy="714356"/>
          </a:xfrm>
          <a:prstGeom prst="wedgeRectCallout">
            <a:avLst>
              <a:gd name="adj1" fmla="val 97252"/>
              <a:gd name="adj2" fmla="val 817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Trakční alternátor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10" name="Obdélníkový popisek 9"/>
          <p:cNvSpPr/>
          <p:nvPr/>
        </p:nvSpPr>
        <p:spPr>
          <a:xfrm>
            <a:off x="4643438" y="6215082"/>
            <a:ext cx="3857620" cy="428628"/>
          </a:xfrm>
          <a:prstGeom prst="wedgeRectCallout">
            <a:avLst>
              <a:gd name="adj1" fmla="val 2506"/>
              <a:gd name="adj2" fmla="val -4133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Ventilátor chlazení trakčních motorů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Obdélníkový popisek 11"/>
          <p:cNvSpPr/>
          <p:nvPr/>
        </p:nvSpPr>
        <p:spPr>
          <a:xfrm>
            <a:off x="0" y="4714884"/>
            <a:ext cx="2071670" cy="500066"/>
          </a:xfrm>
          <a:prstGeom prst="wedgeRectCallout">
            <a:avLst>
              <a:gd name="adj1" fmla="val 87814"/>
              <a:gd name="adj2" fmla="val -1878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Trakční alternátor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Obdélníkový popisek 12"/>
          <p:cNvSpPr/>
          <p:nvPr/>
        </p:nvSpPr>
        <p:spPr>
          <a:xfrm>
            <a:off x="0" y="1142984"/>
            <a:ext cx="2500330" cy="500066"/>
          </a:xfrm>
          <a:prstGeom prst="wedgeRectCallout">
            <a:avLst>
              <a:gd name="adj1" fmla="val 82528"/>
              <a:gd name="adj2" fmla="val 1408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Budič alternátoru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sus K52Ju\Desktop\DEPO\_HNACÍ_VOZIDLA\704\F0_mob_2019_2\IMG_20191007_154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9967"/>
            <a:ext cx="9144000" cy="6098033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5572132" y="0"/>
            <a:ext cx="3571868" cy="221455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>
            <a:off x="8072462" y="642918"/>
            <a:ext cx="428628" cy="5715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ový popisek 5"/>
          <p:cNvSpPr/>
          <p:nvPr/>
        </p:nvSpPr>
        <p:spPr>
          <a:xfrm>
            <a:off x="2214546" y="0"/>
            <a:ext cx="3357554" cy="714356"/>
          </a:xfrm>
          <a:prstGeom prst="wedgeRectCallout">
            <a:avLst>
              <a:gd name="adj1" fmla="val 128825"/>
              <a:gd name="adj2" fmla="val 8170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Silnoproudý rozvaděč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10" name="Obdélníkový popisek 9"/>
          <p:cNvSpPr/>
          <p:nvPr/>
        </p:nvSpPr>
        <p:spPr>
          <a:xfrm>
            <a:off x="7572396" y="4071942"/>
            <a:ext cx="1571604" cy="1000132"/>
          </a:xfrm>
          <a:prstGeom prst="wedgeRectCallout">
            <a:avLst>
              <a:gd name="adj1" fmla="val -72883"/>
              <a:gd name="adj2" fmla="val -1264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Stykač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Trakčních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Motorů KM11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Obdélníkový popisek 11"/>
          <p:cNvSpPr/>
          <p:nvPr/>
        </p:nvSpPr>
        <p:spPr>
          <a:xfrm>
            <a:off x="0" y="5500702"/>
            <a:ext cx="2071670" cy="500066"/>
          </a:xfrm>
          <a:prstGeom prst="wedgeRectCallout">
            <a:avLst>
              <a:gd name="adj1" fmla="val 110902"/>
              <a:gd name="adj2" fmla="val 17784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Trakční usměrňovač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Obdélníkový popisek 12"/>
          <p:cNvSpPr/>
          <p:nvPr/>
        </p:nvSpPr>
        <p:spPr>
          <a:xfrm>
            <a:off x="3643306" y="4929198"/>
            <a:ext cx="2071702" cy="500066"/>
          </a:xfrm>
          <a:prstGeom prst="wedgeRectCallout">
            <a:avLst>
              <a:gd name="adj1" fmla="val -10811"/>
              <a:gd name="adj2" fmla="val -49497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Měnič směru QP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bdélníkový popisek 10"/>
          <p:cNvSpPr/>
          <p:nvPr/>
        </p:nvSpPr>
        <p:spPr>
          <a:xfrm>
            <a:off x="6715140" y="5786454"/>
            <a:ext cx="2428860" cy="428628"/>
          </a:xfrm>
          <a:prstGeom prst="wedgeRectCallout">
            <a:avLst>
              <a:gd name="adj1" fmla="val -96128"/>
              <a:gd name="adj2" fmla="val 6906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Bočník ampérmetru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Obdélníkový popisek 13"/>
          <p:cNvSpPr/>
          <p:nvPr/>
        </p:nvSpPr>
        <p:spPr>
          <a:xfrm>
            <a:off x="0" y="1357298"/>
            <a:ext cx="857224" cy="1214446"/>
          </a:xfrm>
          <a:prstGeom prst="wedgeRectCallout">
            <a:avLst>
              <a:gd name="adj1" fmla="val 71068"/>
              <a:gd name="adj2" fmla="val -758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Bat</a:t>
            </a:r>
            <a:r>
              <a:rPr lang="cs-CZ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Pojezd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+pól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KM98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5" name="Obdélníkový popisek 14"/>
          <p:cNvSpPr/>
          <p:nvPr/>
        </p:nvSpPr>
        <p:spPr>
          <a:xfrm>
            <a:off x="214282" y="2857496"/>
            <a:ext cx="857224" cy="1214446"/>
          </a:xfrm>
          <a:prstGeom prst="wedgeRectCallout">
            <a:avLst>
              <a:gd name="adj1" fmla="val 103889"/>
              <a:gd name="adj2" fmla="val -1745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Bat</a:t>
            </a:r>
            <a:r>
              <a:rPr lang="cs-CZ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Pojezd</a:t>
            </a:r>
          </a:p>
          <a:p>
            <a:pPr algn="ctr"/>
            <a:r>
              <a:rPr lang="cs-CZ" dirty="0">
                <a:solidFill>
                  <a:schemeClr val="tx1"/>
                </a:solidFill>
              </a:rPr>
              <a:t>-</a:t>
            </a:r>
            <a:r>
              <a:rPr lang="cs-CZ" dirty="0" smtClean="0">
                <a:solidFill>
                  <a:schemeClr val="tx1"/>
                </a:solidFill>
              </a:rPr>
              <a:t>pól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KM97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Obdélníkový popisek 16"/>
          <p:cNvSpPr/>
          <p:nvPr/>
        </p:nvSpPr>
        <p:spPr>
          <a:xfrm>
            <a:off x="1142976" y="3643314"/>
            <a:ext cx="2500330" cy="500066"/>
          </a:xfrm>
          <a:prstGeom prst="wedgeRectCallout">
            <a:avLst>
              <a:gd name="adj1" fmla="val -12394"/>
              <a:gd name="adj2" fmla="val -42417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Šuntovací</a:t>
            </a:r>
            <a:r>
              <a:rPr lang="cs-CZ" dirty="0" smtClean="0">
                <a:solidFill>
                  <a:schemeClr val="tx1"/>
                </a:solidFill>
              </a:rPr>
              <a:t> stykač KM41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0" grpId="0" animBg="1"/>
      <p:bldP spid="12" grpId="0" animBg="1"/>
      <p:bldP spid="13" grpId="0" animBg="1"/>
      <p:bldP spid="11" grpId="0" animBg="1"/>
      <p:bldP spid="14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sus K52Ju\Desktop\DEPO\_HNACÍ_VOZIDLA\704\F0_mob_2019_2\IMG_20191007_154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95796" cy="6858000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5572132" y="0"/>
            <a:ext cx="3571868" cy="221455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>
            <a:off x="8072462" y="642918"/>
            <a:ext cx="428628" cy="5715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ový popisek 5"/>
          <p:cNvSpPr/>
          <p:nvPr/>
        </p:nvSpPr>
        <p:spPr>
          <a:xfrm>
            <a:off x="2214546" y="0"/>
            <a:ext cx="3357554" cy="714356"/>
          </a:xfrm>
          <a:prstGeom prst="wedgeRectCallout">
            <a:avLst>
              <a:gd name="adj1" fmla="val 128825"/>
              <a:gd name="adj2" fmla="val 8170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Silnoproudý rozvaděč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10" name="Obdélníkový popisek 9"/>
          <p:cNvSpPr/>
          <p:nvPr/>
        </p:nvSpPr>
        <p:spPr>
          <a:xfrm>
            <a:off x="5072066" y="4929198"/>
            <a:ext cx="1857388" cy="428628"/>
          </a:xfrm>
          <a:prstGeom prst="wedgeRectCallout">
            <a:avLst>
              <a:gd name="adj1" fmla="val -192896"/>
              <a:gd name="adj2" fmla="val -1377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Čidlo napětí UV1</a:t>
            </a:r>
          </a:p>
        </p:txBody>
      </p:sp>
      <p:sp>
        <p:nvSpPr>
          <p:cNvPr id="12" name="Obdélníkový popisek 11"/>
          <p:cNvSpPr/>
          <p:nvPr/>
        </p:nvSpPr>
        <p:spPr>
          <a:xfrm>
            <a:off x="5072066" y="5429264"/>
            <a:ext cx="1857388" cy="428628"/>
          </a:xfrm>
          <a:prstGeom prst="wedgeRectCallout">
            <a:avLst>
              <a:gd name="adj1" fmla="val -232903"/>
              <a:gd name="adj2" fmla="val -1874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Čidlo proudu UA1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Obdélníkový popisek 12"/>
          <p:cNvSpPr/>
          <p:nvPr/>
        </p:nvSpPr>
        <p:spPr>
          <a:xfrm>
            <a:off x="0" y="3214686"/>
            <a:ext cx="1785918" cy="428628"/>
          </a:xfrm>
          <a:prstGeom prst="wedgeRectCallout">
            <a:avLst>
              <a:gd name="adj1" fmla="val -12332"/>
              <a:gd name="adj2" fmla="val -1963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Zemní relé KU1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bdélníkový popisek 10"/>
          <p:cNvSpPr/>
          <p:nvPr/>
        </p:nvSpPr>
        <p:spPr>
          <a:xfrm>
            <a:off x="5072066" y="4429132"/>
            <a:ext cx="1857388" cy="428628"/>
          </a:xfrm>
          <a:prstGeom prst="wedgeRectCallout">
            <a:avLst>
              <a:gd name="adj1" fmla="val -121393"/>
              <a:gd name="adj2" fmla="val -917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Čidlo skluzu US1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Obdélníkový popisek 13"/>
          <p:cNvSpPr/>
          <p:nvPr/>
        </p:nvSpPr>
        <p:spPr>
          <a:xfrm>
            <a:off x="4857752" y="3786190"/>
            <a:ext cx="2500298" cy="571504"/>
          </a:xfrm>
          <a:prstGeom prst="wedgeRectCallout">
            <a:avLst>
              <a:gd name="adj1" fmla="val -132608"/>
              <a:gd name="adj2" fmla="val -4770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Bat</a:t>
            </a:r>
            <a:r>
              <a:rPr lang="cs-CZ" dirty="0" smtClean="0">
                <a:solidFill>
                  <a:schemeClr val="tx1"/>
                </a:solidFill>
              </a:rPr>
              <a:t>. Pojezd +pól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KM98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5" name="Obdélníkový popisek 14"/>
          <p:cNvSpPr/>
          <p:nvPr/>
        </p:nvSpPr>
        <p:spPr>
          <a:xfrm>
            <a:off x="5214942" y="3071810"/>
            <a:ext cx="2357454" cy="500066"/>
          </a:xfrm>
          <a:prstGeom prst="wedgeRectCallout">
            <a:avLst>
              <a:gd name="adj1" fmla="val -117214"/>
              <a:gd name="adj2" fmla="val -36452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Bat</a:t>
            </a:r>
            <a:r>
              <a:rPr lang="cs-CZ" dirty="0" smtClean="0">
                <a:solidFill>
                  <a:schemeClr val="tx1"/>
                </a:solidFill>
              </a:rPr>
              <a:t>. pojezd –pól KM97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Obdélníkový popisek 16"/>
          <p:cNvSpPr/>
          <p:nvPr/>
        </p:nvSpPr>
        <p:spPr>
          <a:xfrm>
            <a:off x="5286380" y="2285992"/>
            <a:ext cx="2500330" cy="500066"/>
          </a:xfrm>
          <a:prstGeom prst="wedgeRectCallout">
            <a:avLst>
              <a:gd name="adj1" fmla="val -94539"/>
              <a:gd name="adj2" fmla="val -1963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Šuntovací</a:t>
            </a:r>
            <a:r>
              <a:rPr lang="cs-CZ" dirty="0" smtClean="0">
                <a:solidFill>
                  <a:schemeClr val="tx1"/>
                </a:solidFill>
              </a:rPr>
              <a:t> stykač KM41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0" grpId="0" animBg="1"/>
      <p:bldP spid="12" grpId="0" animBg="1"/>
      <p:bldP spid="13" grpId="0" animBg="1"/>
      <p:bldP spid="11" grpId="0" animBg="1"/>
      <p:bldP spid="14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sus K52Ju\Desktop\DEPO\_HNACÍ_VOZIDLA\704\F0_mob_2019_2\IMG_20191007_154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17915"/>
          </a:xfrm>
          <a:prstGeom prst="rect">
            <a:avLst/>
          </a:prstGeom>
          <a:noFill/>
        </p:spPr>
      </p:pic>
      <p:sp>
        <p:nvSpPr>
          <p:cNvPr id="10" name="Obdélníkový popisek 9"/>
          <p:cNvSpPr/>
          <p:nvPr/>
        </p:nvSpPr>
        <p:spPr>
          <a:xfrm>
            <a:off x="7500958" y="4572008"/>
            <a:ext cx="1643042" cy="1000132"/>
          </a:xfrm>
          <a:prstGeom prst="wedgeRectCallout">
            <a:avLst>
              <a:gd name="adj1" fmla="val -70469"/>
              <a:gd name="adj2" fmla="val -2052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Stykač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Trakčních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Motorů KM11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Obdélníkový popisek 11"/>
          <p:cNvSpPr/>
          <p:nvPr/>
        </p:nvSpPr>
        <p:spPr>
          <a:xfrm>
            <a:off x="4572000" y="0"/>
            <a:ext cx="2071670" cy="500066"/>
          </a:xfrm>
          <a:prstGeom prst="wedgeRectCallout">
            <a:avLst>
              <a:gd name="adj1" fmla="val -34415"/>
              <a:gd name="adj2" fmla="val 1525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EPV směru Z (YP2)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Obdélníkový popisek 12"/>
          <p:cNvSpPr/>
          <p:nvPr/>
        </p:nvSpPr>
        <p:spPr>
          <a:xfrm>
            <a:off x="3571868" y="5286388"/>
            <a:ext cx="2071702" cy="500066"/>
          </a:xfrm>
          <a:prstGeom prst="wedgeRectCallout">
            <a:avLst>
              <a:gd name="adj1" fmla="val -44084"/>
              <a:gd name="adj2" fmla="val -3824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Měnič směru QP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Obdélníkový popisek 16"/>
          <p:cNvSpPr/>
          <p:nvPr/>
        </p:nvSpPr>
        <p:spPr>
          <a:xfrm>
            <a:off x="0" y="0"/>
            <a:ext cx="2214546" cy="500066"/>
          </a:xfrm>
          <a:prstGeom prst="wedgeRectCallout">
            <a:avLst>
              <a:gd name="adj1" fmla="val 53068"/>
              <a:gd name="adj2" fmla="val 1356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EPV směru P (YP1)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6215082"/>
            <a:ext cx="91440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Stykač trakčních motorů a měnič směru je ovládán pneumaticky</a:t>
            </a:r>
            <a:endParaRPr 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0" descr="IMG_20191007_15500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73470"/>
            <a:ext cx="9144000" cy="618453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572132" y="0"/>
            <a:ext cx="3571868" cy="221455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ový popisek 5"/>
          <p:cNvSpPr/>
          <p:nvPr/>
        </p:nvSpPr>
        <p:spPr>
          <a:xfrm>
            <a:off x="1500166" y="0"/>
            <a:ext cx="4071934" cy="714356"/>
          </a:xfrm>
          <a:prstGeom prst="wedgeRectCallout">
            <a:avLst>
              <a:gd name="adj1" fmla="val 127729"/>
              <a:gd name="adj2" fmla="val 777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Panel pneumatiky (z čela)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11" name="Šipka doleva 10"/>
          <p:cNvSpPr/>
          <p:nvPr/>
        </p:nvSpPr>
        <p:spPr>
          <a:xfrm>
            <a:off x="8643966" y="642918"/>
            <a:ext cx="500034" cy="500066"/>
          </a:xfrm>
          <a:prstGeom prst="lef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338" name="AutoShape 2"/>
          <p:cNvSpPr>
            <a:spLocks noChangeArrowheads="1"/>
          </p:cNvSpPr>
          <p:nvPr/>
        </p:nvSpPr>
        <p:spPr bwMode="auto">
          <a:xfrm>
            <a:off x="3428992" y="6143644"/>
            <a:ext cx="2643206" cy="428628"/>
          </a:xfrm>
          <a:prstGeom prst="wedgeRectCallout">
            <a:avLst>
              <a:gd name="adj1" fmla="val 16754"/>
              <a:gd name="adj2" fmla="val -40467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Propojení HP/NP (52/2)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1357290" y="1928802"/>
            <a:ext cx="3429024" cy="428628"/>
          </a:xfrm>
          <a:prstGeom prst="wedgeRectCallout">
            <a:avLst>
              <a:gd name="adj1" fmla="val 59745"/>
              <a:gd name="adj2" fmla="val 23783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NP/zásobovací vzduchojem (52/1)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857488" y="4500570"/>
            <a:ext cx="142876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Brzdič BSE</a:t>
            </a:r>
            <a:endParaRPr lang="cs-CZ" b="1" dirty="0"/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2643174" y="785794"/>
            <a:ext cx="2643206" cy="642942"/>
          </a:xfrm>
          <a:prstGeom prst="wedgeRectCallout">
            <a:avLst>
              <a:gd name="adj1" fmla="val 73646"/>
              <a:gd name="adj2" fmla="val 34670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Odstavení </a:t>
            </a:r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přímoč.brzdy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/>
            </a:r>
            <a:b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 </a:t>
            </a:r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čist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přítlak  (53)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142845" y="5214951"/>
            <a:ext cx="3500462" cy="714380"/>
          </a:xfrm>
          <a:prstGeom prst="wedgeRectCallout">
            <a:avLst>
              <a:gd name="adj1" fmla="val -19832"/>
              <a:gd name="adj2" fmla="val -13846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Uzavřením je trvale sepnuta spojka kompresoru (49)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élníkový popisek 16"/>
          <p:cNvSpPr/>
          <p:nvPr/>
        </p:nvSpPr>
        <p:spPr>
          <a:xfrm>
            <a:off x="6215074" y="5857892"/>
            <a:ext cx="1643074" cy="500066"/>
          </a:xfrm>
          <a:prstGeom prst="wedgeRectCallout">
            <a:avLst>
              <a:gd name="adj1" fmla="val -26826"/>
              <a:gd name="adj2" fmla="val -30039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Kohout KBS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8" name="Obdélníkový popisek 17"/>
          <p:cNvSpPr/>
          <p:nvPr/>
        </p:nvSpPr>
        <p:spPr>
          <a:xfrm>
            <a:off x="5857884" y="2214554"/>
            <a:ext cx="3286116" cy="428628"/>
          </a:xfrm>
          <a:prstGeom prst="wedgeRectCallout">
            <a:avLst>
              <a:gd name="adj1" fmla="val -24347"/>
              <a:gd name="adj2" fmla="val 9860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Tlak.relé čistícího přítlaku (13/3)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  <p:bldP spid="14338" grpId="0" animBg="1"/>
      <p:bldP spid="14339" grpId="0" animBg="1"/>
      <p:bldP spid="14" grpId="0" animBg="1"/>
      <p:bldP spid="14340" grpId="0" animBg="1"/>
      <p:bldP spid="14341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K52Ju\Desktop\DEPO\_HNACÍ_VOZIDLA\704\Fo_mob_2019_11_3\IMG_20191104_080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7440" y="0"/>
            <a:ext cx="4389120" cy="6858000"/>
          </a:xfrm>
          <a:prstGeom prst="rect">
            <a:avLst/>
          </a:prstGeom>
          <a:noFill/>
        </p:spPr>
      </p:pic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3428992" y="6143644"/>
            <a:ext cx="3500462" cy="428628"/>
          </a:xfrm>
          <a:prstGeom prst="wedgeRectCallout">
            <a:avLst>
              <a:gd name="adj1" fmla="val -60005"/>
              <a:gd name="adj2" fmla="val -31933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cs-CZ" dirty="0" smtClean="0">
                <a:latin typeface="Calibri" pitchFamily="34" charset="0"/>
                <a:cs typeface="Arial" pitchFamily="34" charset="0"/>
              </a:rPr>
              <a:t>Uzavírací kohout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BSE/HP (54/2)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0" y="928670"/>
            <a:ext cx="3428992" cy="428628"/>
          </a:xfrm>
          <a:prstGeom prst="wedgeRectCallout">
            <a:avLst>
              <a:gd name="adj1" fmla="val 48277"/>
              <a:gd name="adj2" fmla="val 2944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cs-CZ" dirty="0" smtClean="0">
                <a:latin typeface="Calibri" pitchFamily="34" charset="0"/>
                <a:cs typeface="Arial" pitchFamily="34" charset="0"/>
              </a:rPr>
              <a:t>Uzavírací kohout N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P/BSE (54/1)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214414" y="3643314"/>
            <a:ext cx="142876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Brzdič BSE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 K52Ju\Desktop\DEPO\_HNACÍ_VOZIDLA\704\Fo_mob_2019_11_3\IMG_20191104_080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1448" y="0"/>
            <a:ext cx="4241104" cy="6858000"/>
          </a:xfrm>
          <a:prstGeom prst="rect">
            <a:avLst/>
          </a:prstGeom>
          <a:noFill/>
        </p:spPr>
      </p:pic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0" y="928670"/>
            <a:ext cx="3428992" cy="428628"/>
          </a:xfrm>
          <a:prstGeom prst="wedgeRectCallout">
            <a:avLst>
              <a:gd name="adj1" fmla="val 59354"/>
              <a:gd name="adj2" fmla="val 36004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cs-CZ" dirty="0" smtClean="0">
                <a:latin typeface="Calibri" pitchFamily="34" charset="0"/>
                <a:cs typeface="Arial" pitchFamily="34" charset="0"/>
              </a:rPr>
              <a:t>Uzavírací kohout N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P/BSE (54/1)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5000628" y="6000768"/>
            <a:ext cx="3500462" cy="428628"/>
          </a:xfrm>
          <a:prstGeom prst="wedgeRectCallout">
            <a:avLst>
              <a:gd name="adj1" fmla="val -60005"/>
              <a:gd name="adj2" fmla="val -31933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cs-CZ" dirty="0" smtClean="0">
                <a:latin typeface="Calibri" pitchFamily="34" charset="0"/>
                <a:cs typeface="Arial" pitchFamily="34" charset="0"/>
              </a:rPr>
              <a:t>Uzavírací kohout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BSE/HP (54/2)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072330" y="785794"/>
            <a:ext cx="1571636" cy="32316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Boční</a:t>
            </a:r>
          </a:p>
          <a:p>
            <a:r>
              <a:rPr lang="cs-CZ" sz="2800" b="1" dirty="0" smtClean="0"/>
              <a:t>p</a:t>
            </a:r>
            <a:r>
              <a:rPr lang="cs-CZ" sz="2800" b="1" dirty="0" smtClean="0"/>
              <a:t>ohled</a:t>
            </a:r>
          </a:p>
          <a:p>
            <a:r>
              <a:rPr lang="cs-CZ" sz="2800" b="1" dirty="0" smtClean="0"/>
              <a:t>n</a:t>
            </a:r>
            <a:r>
              <a:rPr lang="cs-CZ" sz="2800" b="1" dirty="0" smtClean="0"/>
              <a:t>a kohouty</a:t>
            </a:r>
          </a:p>
          <a:p>
            <a:r>
              <a:rPr lang="cs-CZ" sz="2800" b="1" dirty="0" smtClean="0"/>
              <a:t>z</a:t>
            </a:r>
            <a:r>
              <a:rPr lang="cs-CZ" sz="2800" b="1" dirty="0" smtClean="0"/>
              <a:t>a brzdičem</a:t>
            </a:r>
          </a:p>
          <a:p>
            <a:r>
              <a:rPr lang="cs-CZ" b="1" dirty="0" smtClean="0"/>
              <a:t>(jsou poněkud ukryty)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sus K52Ju\Desktop\DEPO\_HNACÍ_VOZIDLA\704\Fo_panas_2019\P1350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48703" cy="6858000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5643570" y="0"/>
            <a:ext cx="3500430" cy="2357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>
            <a:off x="6072198" y="857232"/>
            <a:ext cx="428628" cy="5715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ový popisek 5"/>
          <p:cNvSpPr/>
          <p:nvPr/>
        </p:nvSpPr>
        <p:spPr>
          <a:xfrm>
            <a:off x="2000232" y="0"/>
            <a:ext cx="3571900" cy="714356"/>
          </a:xfrm>
          <a:prstGeom prst="wedgeRectCallout">
            <a:avLst>
              <a:gd name="adj1" fmla="val 69495"/>
              <a:gd name="adj2" fmla="val 1092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Panel pneumatiky (z boku)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5786446" y="4500570"/>
            <a:ext cx="2857552" cy="428628"/>
          </a:xfrm>
          <a:prstGeom prst="wedgeRectCallout">
            <a:avLst>
              <a:gd name="adj1" fmla="val -189673"/>
              <a:gd name="adj2" fmla="val -3477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TR </a:t>
            </a:r>
            <a:r>
              <a:rPr lang="cs-CZ" dirty="0" err="1" smtClean="0">
                <a:solidFill>
                  <a:schemeClr val="tx1"/>
                </a:solidFill>
              </a:rPr>
              <a:t>přímočinné</a:t>
            </a:r>
            <a:r>
              <a:rPr lang="cs-CZ" dirty="0" smtClean="0">
                <a:solidFill>
                  <a:schemeClr val="tx1"/>
                </a:solidFill>
              </a:rPr>
              <a:t> brzdy (13/2)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5786446" y="3929066"/>
            <a:ext cx="2857520" cy="428628"/>
          </a:xfrm>
          <a:prstGeom prst="wedgeRectCallout">
            <a:avLst>
              <a:gd name="adj1" fmla="val -107135"/>
              <a:gd name="adj2" fmla="val -19924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TR samočinné brzdy (13/1)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5786446" y="3214686"/>
            <a:ext cx="2714644" cy="642942"/>
          </a:xfrm>
          <a:prstGeom prst="wedgeRectCallout">
            <a:avLst>
              <a:gd name="adj1" fmla="val -104957"/>
              <a:gd name="adj2" fmla="val -2966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Tlakoměr přístrojového vzduchojemu (44/4)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bdélníkový popisek 9"/>
          <p:cNvSpPr/>
          <p:nvPr/>
        </p:nvSpPr>
        <p:spPr>
          <a:xfrm>
            <a:off x="2928926" y="6429372"/>
            <a:ext cx="2286016" cy="428628"/>
          </a:xfrm>
          <a:prstGeom prst="wedgeRectCallout">
            <a:avLst>
              <a:gd name="adj1" fmla="val -126063"/>
              <a:gd name="adj2" fmla="val -3740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EPV brzdění (YV71)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bdélníkový popisek 10"/>
          <p:cNvSpPr/>
          <p:nvPr/>
        </p:nvSpPr>
        <p:spPr>
          <a:xfrm>
            <a:off x="5786446" y="5072074"/>
            <a:ext cx="2857520" cy="428628"/>
          </a:xfrm>
          <a:prstGeom prst="wedgeRectCallout">
            <a:avLst>
              <a:gd name="adj1" fmla="val -199540"/>
              <a:gd name="adj2" fmla="val -819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EPV odbrzdění (YV72)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Obdélníkový popisek 11"/>
          <p:cNvSpPr/>
          <p:nvPr/>
        </p:nvSpPr>
        <p:spPr>
          <a:xfrm>
            <a:off x="5214942" y="6072206"/>
            <a:ext cx="3929058" cy="500066"/>
          </a:xfrm>
          <a:prstGeom prst="wedgeRectCallout">
            <a:avLst>
              <a:gd name="adj1" fmla="val -73107"/>
              <a:gd name="adj2" fmla="val -725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Uzavírací kohout k </a:t>
            </a:r>
            <a:r>
              <a:rPr lang="cs-CZ" dirty="0" err="1" smtClean="0">
                <a:solidFill>
                  <a:schemeClr val="tx1"/>
                </a:solidFill>
              </a:rPr>
              <a:t>brzdov.válcům</a:t>
            </a:r>
            <a:r>
              <a:rPr lang="cs-CZ" dirty="0" smtClean="0">
                <a:solidFill>
                  <a:schemeClr val="tx1"/>
                </a:solidFill>
              </a:rPr>
              <a:t> (52/4)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Obdélníkový popisek 12"/>
          <p:cNvSpPr/>
          <p:nvPr/>
        </p:nvSpPr>
        <p:spPr>
          <a:xfrm>
            <a:off x="5786446" y="2214554"/>
            <a:ext cx="2714644" cy="571504"/>
          </a:xfrm>
          <a:prstGeom prst="wedgeRectCallout">
            <a:avLst>
              <a:gd name="adj1" fmla="val -68509"/>
              <a:gd name="adj2" fmla="val -15411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Rozvaděč samočinné brzdy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Obdélníkový popisek 13"/>
          <p:cNvSpPr/>
          <p:nvPr/>
        </p:nvSpPr>
        <p:spPr>
          <a:xfrm>
            <a:off x="0" y="6215082"/>
            <a:ext cx="2071670" cy="642918"/>
          </a:xfrm>
          <a:prstGeom prst="wedgeRectCallout">
            <a:avLst>
              <a:gd name="adj1" fmla="val -15040"/>
              <a:gd name="adj2" fmla="val -2285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Tl.sp.hl.pot</a:t>
            </a:r>
            <a:r>
              <a:rPr lang="cs-CZ" dirty="0" smtClean="0">
                <a:solidFill>
                  <a:schemeClr val="tx1"/>
                </a:solidFill>
              </a:rPr>
              <a:t>. SP1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(panel poruch) 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14348" y="785794"/>
            <a:ext cx="764386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u="sng" dirty="0" smtClean="0"/>
              <a:t>Technické údaje:</a:t>
            </a:r>
          </a:p>
          <a:p>
            <a:endParaRPr lang="cs-CZ" sz="2800" b="1" dirty="0" smtClean="0"/>
          </a:p>
          <a:p>
            <a:r>
              <a:rPr lang="cs-CZ" sz="2800" b="1" dirty="0" smtClean="0"/>
              <a:t>Hmotnost			28 t</a:t>
            </a:r>
            <a:br>
              <a:rPr lang="cs-CZ" sz="2800" b="1" dirty="0" smtClean="0"/>
            </a:br>
            <a:r>
              <a:rPr lang="cs-CZ" sz="2800" b="1" dirty="0" smtClean="0"/>
              <a:t>Délka				7,54 m</a:t>
            </a:r>
          </a:p>
          <a:p>
            <a:r>
              <a:rPr lang="cs-CZ" sz="2800" b="1" dirty="0" smtClean="0"/>
              <a:t>Rychlost			65 km/h</a:t>
            </a:r>
          </a:p>
          <a:p>
            <a:r>
              <a:rPr lang="cs-CZ" sz="2800" b="1" dirty="0" smtClean="0"/>
              <a:t>Motor			LIAZ 6 Z 135 T</a:t>
            </a:r>
          </a:p>
          <a:p>
            <a:r>
              <a:rPr lang="cs-CZ" sz="2800" b="1" dirty="0" smtClean="0"/>
              <a:t>Výkon			250 kW</a:t>
            </a:r>
          </a:p>
          <a:p>
            <a:r>
              <a:rPr lang="cs-CZ" sz="2800" b="1" dirty="0" smtClean="0"/>
              <a:t>Otáčky volnoběh		600 </a:t>
            </a:r>
            <a:r>
              <a:rPr lang="cs-CZ" sz="2800" b="1" dirty="0" err="1" smtClean="0"/>
              <a:t>ot</a:t>
            </a:r>
            <a:r>
              <a:rPr lang="cs-CZ" sz="2800" b="1" dirty="0" smtClean="0"/>
              <a:t>/min</a:t>
            </a:r>
          </a:p>
          <a:p>
            <a:r>
              <a:rPr lang="cs-CZ" sz="2800" b="1" dirty="0" smtClean="0"/>
              <a:t>Otáčky jmenovité		1800 </a:t>
            </a:r>
            <a:r>
              <a:rPr lang="cs-CZ" sz="2800" b="1" dirty="0" err="1" smtClean="0"/>
              <a:t>ot</a:t>
            </a:r>
            <a:r>
              <a:rPr lang="cs-CZ" sz="2800" b="1" dirty="0" smtClean="0"/>
              <a:t>/min</a:t>
            </a:r>
          </a:p>
          <a:p>
            <a:r>
              <a:rPr lang="cs-CZ" sz="2800" b="1" dirty="0" smtClean="0"/>
              <a:t>Přenos			elektrický</a:t>
            </a:r>
          </a:p>
          <a:p>
            <a:r>
              <a:rPr lang="cs-CZ" sz="2800" b="1" dirty="0" smtClean="0"/>
              <a:t>Uspořádání pojezdu	</a:t>
            </a:r>
            <a:r>
              <a:rPr lang="cs-CZ" sz="2800" b="1" dirty="0" err="1" smtClean="0"/>
              <a:t>Bo</a:t>
            </a:r>
            <a:endParaRPr lang="cs-CZ" sz="2800" b="1" dirty="0" smtClean="0"/>
          </a:p>
          <a:p>
            <a:r>
              <a:rPr lang="cs-CZ" sz="2800" b="1" dirty="0" smtClean="0"/>
              <a:t>Palivo				700 l</a:t>
            </a:r>
            <a:endParaRPr lang="cs-CZ" sz="28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us K52Ju\Desktop\DEPO\_HNACÍ_VOZIDLA\704\Fo_panas_2019\P1350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48703" cy="6858000"/>
          </a:xfrm>
          <a:prstGeom prst="rect">
            <a:avLst/>
          </a:prstGeom>
          <a:noFill/>
        </p:spPr>
      </p:pic>
      <p:sp>
        <p:nvSpPr>
          <p:cNvPr id="4" name="Obdélníkový popisek 3"/>
          <p:cNvSpPr/>
          <p:nvPr/>
        </p:nvSpPr>
        <p:spPr>
          <a:xfrm>
            <a:off x="5786446" y="5072074"/>
            <a:ext cx="2214578" cy="428628"/>
          </a:xfrm>
          <a:prstGeom prst="wedgeRectCallout">
            <a:avLst>
              <a:gd name="adj1" fmla="val -91725"/>
              <a:gd name="adj2" fmla="val 231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EPV spřáhla P (YV51)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786446" y="3714752"/>
            <a:ext cx="3143272" cy="428628"/>
          </a:xfrm>
          <a:prstGeom prst="wedgeRectCallout">
            <a:avLst>
              <a:gd name="adj1" fmla="val -81923"/>
              <a:gd name="adj2" fmla="val 5265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EPV spojky kompresoru (YV10)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2285984" y="6429372"/>
            <a:ext cx="3214710" cy="428628"/>
          </a:xfrm>
          <a:prstGeom prst="wedgeRectCallout">
            <a:avLst>
              <a:gd name="adj1" fmla="val -49824"/>
              <a:gd name="adj2" fmla="val -4265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Podvojná </a:t>
            </a:r>
            <a:r>
              <a:rPr lang="cs-CZ" dirty="0" err="1" smtClean="0">
                <a:solidFill>
                  <a:schemeClr val="tx1"/>
                </a:solidFill>
              </a:rPr>
              <a:t>přímoč</a:t>
            </a:r>
            <a:r>
              <a:rPr lang="cs-CZ" dirty="0" smtClean="0">
                <a:solidFill>
                  <a:schemeClr val="tx1"/>
                </a:solidFill>
              </a:rPr>
              <a:t>./čistící (21/2)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5786446" y="4429132"/>
            <a:ext cx="3214710" cy="428628"/>
          </a:xfrm>
          <a:prstGeom prst="wedgeRectCallout">
            <a:avLst>
              <a:gd name="adj1" fmla="val -133407"/>
              <a:gd name="adj2" fmla="val 1642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Podvojná </a:t>
            </a:r>
            <a:r>
              <a:rPr lang="cs-CZ" dirty="0" err="1" smtClean="0">
                <a:solidFill>
                  <a:schemeClr val="tx1"/>
                </a:solidFill>
              </a:rPr>
              <a:t>přímoč</a:t>
            </a:r>
            <a:r>
              <a:rPr lang="cs-CZ" dirty="0" smtClean="0">
                <a:solidFill>
                  <a:schemeClr val="tx1"/>
                </a:solidFill>
              </a:rPr>
              <a:t>./</a:t>
            </a:r>
            <a:r>
              <a:rPr lang="cs-CZ" dirty="0" err="1" smtClean="0">
                <a:solidFill>
                  <a:schemeClr val="tx1"/>
                </a:solidFill>
              </a:rPr>
              <a:t>samoč</a:t>
            </a:r>
            <a:r>
              <a:rPr lang="cs-CZ" dirty="0" smtClean="0">
                <a:solidFill>
                  <a:schemeClr val="tx1"/>
                </a:solidFill>
              </a:rPr>
              <a:t>. (21/1)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5786446" y="1071546"/>
            <a:ext cx="2357454" cy="642942"/>
          </a:xfrm>
          <a:prstGeom prst="wedgeRectCallout">
            <a:avLst>
              <a:gd name="adj1" fmla="val -110213"/>
              <a:gd name="adj2" fmla="val 143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Tlak přístrojového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vzduchojemu  (44/4)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5214942" y="5857892"/>
            <a:ext cx="3929058" cy="500066"/>
          </a:xfrm>
          <a:prstGeom prst="wedgeRectCallout">
            <a:avLst>
              <a:gd name="adj1" fmla="val -74897"/>
              <a:gd name="adj2" fmla="val -359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Uzavírací kohout k </a:t>
            </a:r>
            <a:r>
              <a:rPr lang="cs-CZ" dirty="0" err="1" smtClean="0">
                <a:solidFill>
                  <a:schemeClr val="tx1"/>
                </a:solidFill>
              </a:rPr>
              <a:t>brzdov.válcům</a:t>
            </a:r>
            <a:r>
              <a:rPr lang="cs-CZ" dirty="0" smtClean="0">
                <a:solidFill>
                  <a:schemeClr val="tx1"/>
                </a:solidFill>
              </a:rPr>
              <a:t> (52/4)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bdélníkový popisek 9"/>
          <p:cNvSpPr/>
          <p:nvPr/>
        </p:nvSpPr>
        <p:spPr>
          <a:xfrm>
            <a:off x="5786446" y="2428868"/>
            <a:ext cx="3357554" cy="642942"/>
          </a:xfrm>
          <a:prstGeom prst="wedgeRectCallout">
            <a:avLst>
              <a:gd name="adj1" fmla="val -113924"/>
              <a:gd name="adj2" fmla="val 2841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Uzavírací kohout k přístrojovému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vzduchojemu (52/3)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 K52Ju\Desktop\DEPO\_HNACÍ_VOZIDLA\704\Fo_mob_2019_11_3\IMG_20191104_080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2"/>
            <a:ext cx="9144000" cy="4752975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5072066" y="0"/>
            <a:ext cx="1928826" cy="714356"/>
          </a:xfrm>
          <a:prstGeom prst="wedgeRectCallout">
            <a:avLst>
              <a:gd name="adj1" fmla="val -50248"/>
              <a:gd name="adj2" fmla="val 21455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Tl.sp</a:t>
            </a:r>
            <a:r>
              <a:rPr lang="cs-CZ" dirty="0" smtClean="0">
                <a:solidFill>
                  <a:schemeClr val="tx1"/>
                </a:solidFill>
              </a:rPr>
              <a:t>. </a:t>
            </a:r>
            <a:r>
              <a:rPr lang="cs-CZ" dirty="0" err="1" smtClean="0">
                <a:solidFill>
                  <a:schemeClr val="tx1"/>
                </a:solidFill>
              </a:rPr>
              <a:t>Kompr</a:t>
            </a:r>
            <a:r>
              <a:rPr lang="cs-CZ" dirty="0" smtClean="0">
                <a:solidFill>
                  <a:schemeClr val="tx1"/>
                </a:solidFill>
              </a:rPr>
              <a:t>. SP10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(37) 8,3-9,8bar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Obdélníkový popisek 3"/>
          <p:cNvSpPr/>
          <p:nvPr/>
        </p:nvSpPr>
        <p:spPr>
          <a:xfrm>
            <a:off x="7072330" y="0"/>
            <a:ext cx="2071670" cy="714356"/>
          </a:xfrm>
          <a:prstGeom prst="wedgeRectCallout">
            <a:avLst>
              <a:gd name="adj1" fmla="val 19529"/>
              <a:gd name="adj2" fmla="val 1190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Tl.sp</a:t>
            </a:r>
            <a:r>
              <a:rPr lang="cs-CZ" dirty="0" smtClean="0">
                <a:solidFill>
                  <a:schemeClr val="tx1"/>
                </a:solidFill>
              </a:rPr>
              <a:t>. Blok.brzdy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SP2 (59) 0,3bar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2500298" y="0"/>
            <a:ext cx="2500330" cy="714356"/>
          </a:xfrm>
          <a:prstGeom prst="wedgeRectCallout">
            <a:avLst>
              <a:gd name="adj1" fmla="val -65246"/>
              <a:gd name="adj2" fmla="val 21455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Tl.sp</a:t>
            </a:r>
            <a:r>
              <a:rPr lang="cs-CZ" dirty="0" smtClean="0">
                <a:solidFill>
                  <a:schemeClr val="tx1"/>
                </a:solidFill>
              </a:rPr>
              <a:t>. nap.</a:t>
            </a:r>
            <a:r>
              <a:rPr lang="cs-CZ" dirty="0" err="1" smtClean="0">
                <a:solidFill>
                  <a:schemeClr val="tx1"/>
                </a:solidFill>
              </a:rPr>
              <a:t>potr</a:t>
            </a:r>
            <a:r>
              <a:rPr lang="cs-CZ" dirty="0" smtClean="0">
                <a:solidFill>
                  <a:schemeClr val="tx1"/>
                </a:solidFill>
              </a:rPr>
              <a:t>. SP6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(39) 3,5-4,5bar (</a:t>
            </a:r>
            <a:r>
              <a:rPr lang="cs-CZ" dirty="0" err="1" smtClean="0">
                <a:solidFill>
                  <a:schemeClr val="tx1"/>
                </a:solidFill>
              </a:rPr>
              <a:t>bat.poj</a:t>
            </a:r>
            <a:r>
              <a:rPr lang="cs-CZ" dirty="0" smtClean="0">
                <a:solidFill>
                  <a:schemeClr val="tx1"/>
                </a:solidFill>
              </a:rPr>
              <a:t>.)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0" y="0"/>
            <a:ext cx="2214546" cy="714356"/>
          </a:xfrm>
          <a:prstGeom prst="wedgeRectCallout">
            <a:avLst>
              <a:gd name="adj1" fmla="val -23000"/>
              <a:gd name="adj2" fmla="val 4282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Tl.sp</a:t>
            </a:r>
            <a:r>
              <a:rPr lang="cs-CZ" dirty="0" smtClean="0">
                <a:solidFill>
                  <a:schemeClr val="tx1"/>
                </a:solidFill>
              </a:rPr>
              <a:t>. rychlobrzda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SP5 (60) 3-3,6bar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5786446" y="5857892"/>
            <a:ext cx="2286016" cy="500066"/>
          </a:xfrm>
          <a:prstGeom prst="wedgeRectCallout">
            <a:avLst>
              <a:gd name="adj1" fmla="val -37417"/>
              <a:gd name="adj2" fmla="val -2846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EPV blok.brzdy YV86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928662" y="5857892"/>
            <a:ext cx="2286016" cy="500066"/>
          </a:xfrm>
          <a:prstGeom prst="wedgeRectCallout">
            <a:avLst>
              <a:gd name="adj1" fmla="val 34582"/>
              <a:gd name="adj2" fmla="val -2987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EPV </a:t>
            </a:r>
            <a:r>
              <a:rPr lang="cs-CZ" dirty="0" err="1" smtClean="0">
                <a:solidFill>
                  <a:schemeClr val="tx1"/>
                </a:solidFill>
              </a:rPr>
              <a:t>čist.přítlaku</a:t>
            </a:r>
            <a:r>
              <a:rPr lang="cs-CZ" dirty="0" smtClean="0">
                <a:solidFill>
                  <a:schemeClr val="tx1"/>
                </a:solidFill>
              </a:rPr>
              <a:t> YV83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5572132" y="2357430"/>
            <a:ext cx="2571768" cy="500066"/>
          </a:xfrm>
          <a:prstGeom prst="wedgeRectCallout">
            <a:avLst>
              <a:gd name="adj1" fmla="val -90108"/>
              <a:gd name="adj2" fmla="val 1879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Upravovač tlaku (18) 4bar 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sus K52Ju\Desktop\DEPO\_HNACÍ_VOZIDLA\704\F0_mob_2019_2\IMG_20191007_155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0"/>
            <a:ext cx="4216446" cy="6858000"/>
          </a:xfrm>
          <a:prstGeom prst="rect">
            <a:avLst/>
          </a:prstGeom>
          <a:noFill/>
        </p:spPr>
      </p:pic>
      <p:sp>
        <p:nvSpPr>
          <p:cNvPr id="4" name="Obdélníkový popisek 3"/>
          <p:cNvSpPr/>
          <p:nvPr/>
        </p:nvSpPr>
        <p:spPr>
          <a:xfrm>
            <a:off x="5357818" y="0"/>
            <a:ext cx="2714644" cy="571504"/>
          </a:xfrm>
          <a:prstGeom prst="wedgeRectCallout">
            <a:avLst>
              <a:gd name="adj1" fmla="val -151942"/>
              <a:gd name="adj2" fmla="val 19049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Rozvaděč samočinné brzdy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357818" y="5143512"/>
            <a:ext cx="2857520" cy="642942"/>
          </a:xfrm>
          <a:prstGeom prst="wedgeRectCallout">
            <a:avLst>
              <a:gd name="adj1" fmla="val -110925"/>
              <a:gd name="adj2" fmla="val -1825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Kohout vypnutí/zapnutí</a:t>
            </a:r>
          </a:p>
          <a:p>
            <a:pPr algn="ctr"/>
            <a:r>
              <a:rPr lang="cs-CZ" dirty="0">
                <a:solidFill>
                  <a:schemeClr val="tx1"/>
                </a:solidFill>
              </a:rPr>
              <a:t>s</a:t>
            </a:r>
            <a:r>
              <a:rPr lang="cs-CZ" dirty="0" smtClean="0">
                <a:solidFill>
                  <a:schemeClr val="tx1"/>
                </a:solidFill>
              </a:rPr>
              <a:t>amočinné brzdy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5357818" y="2071678"/>
            <a:ext cx="2643206" cy="571504"/>
          </a:xfrm>
          <a:prstGeom prst="wedgeRectCallout">
            <a:avLst>
              <a:gd name="adj1" fmla="val -104392"/>
              <a:gd name="adj2" fmla="val 34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Odstranění přebití brzdy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5357818" y="6143644"/>
            <a:ext cx="2786082" cy="500066"/>
          </a:xfrm>
          <a:prstGeom prst="wedgeRectCallout">
            <a:avLst>
              <a:gd name="adj1" fmla="val -116769"/>
              <a:gd name="adj2" fmla="val -24413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EPV houkaček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sus K52Ju\Desktop\DEPO\_HNACÍ_VOZIDLA\704\F0_mob_2019_2\IMG_20191007_155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87510" cy="6858000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4643438" y="285728"/>
            <a:ext cx="2428892" cy="500066"/>
          </a:xfrm>
          <a:prstGeom prst="wedgeRectCallout">
            <a:avLst>
              <a:gd name="adj1" fmla="val -66009"/>
              <a:gd name="adj2" fmla="val 7937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EPV píšťaly (YV40)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Obdélníkový popisek 3"/>
          <p:cNvSpPr/>
          <p:nvPr/>
        </p:nvSpPr>
        <p:spPr>
          <a:xfrm>
            <a:off x="4643438" y="1000108"/>
            <a:ext cx="2428892" cy="500066"/>
          </a:xfrm>
          <a:prstGeom prst="wedgeRectCallout">
            <a:avLst>
              <a:gd name="adj1" fmla="val -98443"/>
              <a:gd name="adj2" fmla="val -1908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EPV houkačky (YV41)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4643438" y="1714488"/>
            <a:ext cx="2428892" cy="500066"/>
          </a:xfrm>
          <a:prstGeom prst="wedgeRectCallout">
            <a:avLst>
              <a:gd name="adj1" fmla="val -125665"/>
              <a:gd name="adj2" fmla="val -1147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EPV houkačky (YV42)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4643438" y="3143248"/>
            <a:ext cx="2428892" cy="500066"/>
          </a:xfrm>
          <a:prstGeom prst="wedgeRectCallout">
            <a:avLst>
              <a:gd name="adj1" fmla="val -77594"/>
              <a:gd name="adj2" fmla="val -162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EPV spřáhla Z (YV52)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4643438" y="4500570"/>
            <a:ext cx="2428892" cy="500066"/>
          </a:xfrm>
          <a:prstGeom prst="wedgeRectCallout">
            <a:avLst>
              <a:gd name="adj1" fmla="val -127403"/>
              <a:gd name="adj2" fmla="val -2244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EPV pískování Z (YV32)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4643438" y="3857628"/>
            <a:ext cx="2428892" cy="500066"/>
          </a:xfrm>
          <a:prstGeom prst="wedgeRectCallout">
            <a:avLst>
              <a:gd name="adj1" fmla="val -100181"/>
              <a:gd name="adj2" fmla="val -1119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EPV odkalování (YV93)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4643438" y="5143512"/>
            <a:ext cx="2428892" cy="500066"/>
          </a:xfrm>
          <a:prstGeom prst="wedgeRectCallout">
            <a:avLst>
              <a:gd name="adj1" fmla="val -149991"/>
              <a:gd name="adj2" fmla="val -3200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EPV pískování P (YV31)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bdélníkový popisek 9"/>
          <p:cNvSpPr/>
          <p:nvPr/>
        </p:nvSpPr>
        <p:spPr>
          <a:xfrm>
            <a:off x="4643438" y="2500306"/>
            <a:ext cx="2857520" cy="500066"/>
          </a:xfrm>
          <a:prstGeom prst="wedgeRectCallout">
            <a:avLst>
              <a:gd name="adj1" fmla="val -126504"/>
              <a:gd name="adj2" fmla="val -1316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Vzduch k houkačkám (49/2)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bdélníkový popisek 10"/>
          <p:cNvSpPr/>
          <p:nvPr/>
        </p:nvSpPr>
        <p:spPr>
          <a:xfrm>
            <a:off x="4643438" y="6000768"/>
            <a:ext cx="2857520" cy="500066"/>
          </a:xfrm>
          <a:prstGeom prst="wedgeRectCallout">
            <a:avLst>
              <a:gd name="adj1" fmla="val -144431"/>
              <a:gd name="adj2" fmla="val -3735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Vzduch k pískování (49/3)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Obdélníkový popisek 11"/>
          <p:cNvSpPr/>
          <p:nvPr/>
        </p:nvSpPr>
        <p:spPr>
          <a:xfrm>
            <a:off x="0" y="6215082"/>
            <a:ext cx="2428860" cy="642918"/>
          </a:xfrm>
          <a:prstGeom prst="wedgeRectCallout">
            <a:avLst>
              <a:gd name="adj1" fmla="val -15679"/>
              <a:gd name="adj2" fmla="val -3633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Vzduch k EPV směru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 a stykači TM (36)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 K52Ju\Desktop\DEPO\_HNACÍ_VOZIDLA\704\DO KURZU\704_LUFT_barva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214347" y="-20981"/>
            <a:ext cx="9358347" cy="6901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 K52Ju\Desktop\DEPO\_HNACÍ_VOZIDLA\704\DO KURZU\704_LUFT_vagon_barva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214347" y="-20981"/>
            <a:ext cx="9358347" cy="6901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us K52Ju\Desktop\DEPO\_HNACÍ_VOZIDLA\704\Fo_mob_2019_11_4\IMG_20191106_103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1695"/>
            <a:ext cx="9144000" cy="5694609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5500662" y="5715016"/>
            <a:ext cx="3643338" cy="500066"/>
          </a:xfrm>
          <a:prstGeom prst="wedgeRectCallout">
            <a:avLst>
              <a:gd name="adj1" fmla="val -35892"/>
              <a:gd name="adj2" fmla="val -1625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Uložení nápravy v kyvném rameni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3786182" y="5715016"/>
            <a:ext cx="1357322" cy="428628"/>
          </a:xfrm>
          <a:prstGeom prst="wedgeRectCallout">
            <a:avLst>
              <a:gd name="adj1" fmla="val 33868"/>
              <a:gd name="adj2" fmla="val -2131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Nafta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0" y="5715016"/>
            <a:ext cx="2714612" cy="428628"/>
          </a:xfrm>
          <a:prstGeom prst="wedgeRectCallout">
            <a:avLst>
              <a:gd name="adj1" fmla="val 8187"/>
              <a:gd name="adj2" fmla="val -1508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Hlavní vzduchojem 400 l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6215074" y="785794"/>
            <a:ext cx="2928926" cy="571504"/>
          </a:xfrm>
          <a:prstGeom prst="wedgeRectCallout">
            <a:avLst>
              <a:gd name="adj1" fmla="val -43407"/>
              <a:gd name="adj2" fmla="val 30126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Prostor hnacího soustrojí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0" y="642918"/>
            <a:ext cx="3000364" cy="1000132"/>
          </a:xfrm>
          <a:prstGeom prst="wedgeRectCallout">
            <a:avLst>
              <a:gd name="adj1" fmla="val -4422"/>
              <a:gd name="adj2" fmla="val 1520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Prostor </a:t>
            </a:r>
            <a:r>
              <a:rPr lang="cs-CZ" dirty="0" err="1" smtClean="0">
                <a:solidFill>
                  <a:schemeClr val="tx1"/>
                </a:solidFill>
              </a:rPr>
              <a:t>pneupanelu</a:t>
            </a:r>
            <a:r>
              <a:rPr lang="cs-CZ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silnoproudý rozvaděč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a baterie 24V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786050" y="2714620"/>
            <a:ext cx="157163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Strojvedoucí</a:t>
            </a:r>
            <a:endParaRPr lang="cs-CZ" dirty="0"/>
          </a:p>
        </p:txBody>
      </p:sp>
      <p:sp>
        <p:nvSpPr>
          <p:cNvPr id="10" name="Obdélníkový popisek 9"/>
          <p:cNvSpPr/>
          <p:nvPr/>
        </p:nvSpPr>
        <p:spPr>
          <a:xfrm>
            <a:off x="0" y="3571876"/>
            <a:ext cx="1785918" cy="500066"/>
          </a:xfrm>
          <a:prstGeom prst="wedgeRectCallout">
            <a:avLst>
              <a:gd name="adj1" fmla="val 141433"/>
              <a:gd name="adj2" fmla="val 1328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Brzdový válec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 K52Ju\Desktop\DEPO\_HNACÍ_VOZIDLA\704\Fo_web\dvojkol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7143768" y="2571744"/>
            <a:ext cx="2000232" cy="642942"/>
          </a:xfrm>
          <a:prstGeom prst="wedgeRectCallout">
            <a:avLst>
              <a:gd name="adj1" fmla="val -170919"/>
              <a:gd name="adj2" fmla="val -1466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Brzdový válec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Obdélníkový popisek 3"/>
          <p:cNvSpPr/>
          <p:nvPr/>
        </p:nvSpPr>
        <p:spPr>
          <a:xfrm>
            <a:off x="928662" y="6215082"/>
            <a:ext cx="3286116" cy="642918"/>
          </a:xfrm>
          <a:prstGeom prst="wedgeRectCallout">
            <a:avLst>
              <a:gd name="adj1" fmla="val -9703"/>
              <a:gd name="adj2" fmla="val -26133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Vypružení vinutými pružinami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 K52Ju\Desktop\DEPO\_HNACÍ_VOZIDLA\704\Fo_mob_2019\IMG_20191001_141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144000" cy="5586153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5643570" y="0"/>
            <a:ext cx="3500430" cy="2357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>
            <a:off x="7500958" y="857232"/>
            <a:ext cx="428628" cy="5715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ový popisek 5"/>
          <p:cNvSpPr/>
          <p:nvPr/>
        </p:nvSpPr>
        <p:spPr>
          <a:xfrm>
            <a:off x="2000232" y="0"/>
            <a:ext cx="3000364" cy="714356"/>
          </a:xfrm>
          <a:prstGeom prst="wedgeRectCallout">
            <a:avLst>
              <a:gd name="adj1" fmla="val 140387"/>
              <a:gd name="adj2" fmla="val 1132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Kompresor 3DSK100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428596" y="6215082"/>
            <a:ext cx="3500462" cy="642918"/>
          </a:xfrm>
          <a:prstGeom prst="wedgeRectCallout">
            <a:avLst>
              <a:gd name="adj1" fmla="val -631"/>
              <a:gd name="adj2" fmla="val -1081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Pneumaticky vypínatelná spojka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5143504" y="6215082"/>
            <a:ext cx="2357454" cy="642918"/>
          </a:xfrm>
          <a:prstGeom prst="wedgeRectCallout">
            <a:avLst>
              <a:gd name="adj1" fmla="val -9580"/>
              <a:gd name="adj2" fmla="val -975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Tlak mazacího oleje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1214414" y="2500306"/>
            <a:ext cx="2571768" cy="500066"/>
          </a:xfrm>
          <a:prstGeom prst="wedgeRectCallout">
            <a:avLst>
              <a:gd name="adj1" fmla="val -33961"/>
              <a:gd name="adj2" fmla="val -18505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Tlakoměr 1°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sus K52Ju\Desktop\DEPO\_HNACÍ_VOZIDLA\704\Fo_mob_2019\IMG_20191001_140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2366"/>
            <a:ext cx="9144000" cy="5453268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5643570" y="0"/>
            <a:ext cx="3500430" cy="2357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 rot="16200000">
            <a:off x="8143900" y="857232"/>
            <a:ext cx="428628" cy="5715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ový popisek 5"/>
          <p:cNvSpPr/>
          <p:nvPr/>
        </p:nvSpPr>
        <p:spPr>
          <a:xfrm>
            <a:off x="2000232" y="0"/>
            <a:ext cx="3000364" cy="714356"/>
          </a:xfrm>
          <a:prstGeom prst="wedgeRectCallout">
            <a:avLst>
              <a:gd name="adj1" fmla="val 162893"/>
              <a:gd name="adj2" fmla="val 10730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Naftový motor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5072066" y="5286388"/>
            <a:ext cx="3643338" cy="571504"/>
          </a:xfrm>
          <a:prstGeom prst="wedgeRectCallout">
            <a:avLst>
              <a:gd name="adj1" fmla="val 50760"/>
              <a:gd name="adj2" fmla="val -3953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Ventilátor chlazení vodního okruhu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3286116" y="2928934"/>
            <a:ext cx="1500198" cy="500066"/>
          </a:xfrm>
          <a:prstGeom prst="wedgeRectCallout">
            <a:avLst>
              <a:gd name="adj1" fmla="val -67875"/>
              <a:gd name="adj2" fmla="val -17661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Startér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bdélníkový popisek 9"/>
          <p:cNvSpPr/>
          <p:nvPr/>
        </p:nvSpPr>
        <p:spPr>
          <a:xfrm>
            <a:off x="1643042" y="3857628"/>
            <a:ext cx="2071702" cy="500066"/>
          </a:xfrm>
          <a:prstGeom prst="wedgeRectCallout">
            <a:avLst>
              <a:gd name="adj1" fmla="val 118370"/>
              <a:gd name="adj2" fmla="val 8500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Naftový ohřívač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us K52Ju\Desktop\DEPO\_HNACÍ_VOZIDLA\704\Fo_mob_2019\IMG_20191001_140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135"/>
            <a:ext cx="9144000" cy="6073730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5643570" y="0"/>
            <a:ext cx="3500430" cy="2357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 rot="16200000">
            <a:off x="8286776" y="857232"/>
            <a:ext cx="428628" cy="5715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ový popisek 5"/>
          <p:cNvSpPr/>
          <p:nvPr/>
        </p:nvSpPr>
        <p:spPr>
          <a:xfrm>
            <a:off x="2000232" y="0"/>
            <a:ext cx="3000364" cy="714356"/>
          </a:xfrm>
          <a:prstGeom prst="wedgeRectCallout">
            <a:avLst>
              <a:gd name="adj1" fmla="val 162893"/>
              <a:gd name="adj2" fmla="val 10730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Naftový motor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1357290" y="5929330"/>
            <a:ext cx="2428892" cy="500066"/>
          </a:xfrm>
          <a:prstGeom prst="wedgeRectCallout">
            <a:avLst>
              <a:gd name="adj1" fmla="val 112313"/>
              <a:gd name="adj2" fmla="val -75614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Čidlo podtlaku sání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7643802" y="5572140"/>
            <a:ext cx="1143040" cy="500066"/>
          </a:xfrm>
          <a:prstGeom prst="wedgeRectCallout">
            <a:avLst>
              <a:gd name="adj1" fmla="val -93720"/>
              <a:gd name="adj2" fmla="val -2047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Sání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sus K52Ju\Desktop\DEPO\_HNACÍ_VOZIDLA\704\Fo_panas_2019\P1350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4904"/>
            <a:ext cx="9144000" cy="6108192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0" y="0"/>
            <a:ext cx="3500430" cy="2357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 rot="16200000">
            <a:off x="2714612" y="857232"/>
            <a:ext cx="428628" cy="5715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ový popisek 5"/>
          <p:cNvSpPr/>
          <p:nvPr/>
        </p:nvSpPr>
        <p:spPr>
          <a:xfrm>
            <a:off x="3571868" y="0"/>
            <a:ext cx="3000364" cy="714356"/>
          </a:xfrm>
          <a:prstGeom prst="wedgeRectCallout">
            <a:avLst>
              <a:gd name="adj1" fmla="val -66851"/>
              <a:gd name="adj2" fmla="val 954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Naftový motor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0" y="4214818"/>
            <a:ext cx="3500462" cy="500066"/>
          </a:xfrm>
          <a:prstGeom prst="wedgeRectCallout">
            <a:avLst>
              <a:gd name="adj1" fmla="val 165720"/>
              <a:gd name="adj2" fmla="val -7308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Vyrovnávací nádrž se stavoznakem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7786710" y="5429264"/>
            <a:ext cx="1143040" cy="500066"/>
          </a:xfrm>
          <a:prstGeom prst="wedgeRectCallout">
            <a:avLst>
              <a:gd name="adj1" fmla="val -42030"/>
              <a:gd name="adj2" fmla="val -1062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Sání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bdélníkový popisek 9"/>
          <p:cNvSpPr/>
          <p:nvPr/>
        </p:nvSpPr>
        <p:spPr>
          <a:xfrm>
            <a:off x="6643670" y="3643314"/>
            <a:ext cx="2500330" cy="500066"/>
          </a:xfrm>
          <a:prstGeom prst="wedgeRectCallout">
            <a:avLst>
              <a:gd name="adj1" fmla="val 1110"/>
              <a:gd name="adj2" fmla="val -1653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Chladič vodního okruhu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bdélníkový popisek 10"/>
          <p:cNvSpPr/>
          <p:nvPr/>
        </p:nvSpPr>
        <p:spPr>
          <a:xfrm>
            <a:off x="1500166" y="5929330"/>
            <a:ext cx="2500330" cy="571504"/>
          </a:xfrm>
          <a:prstGeom prst="wedgeRectCallout">
            <a:avLst>
              <a:gd name="adj1" fmla="val 149645"/>
              <a:gd name="adj2" fmla="val -556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Čidlo podtlaku sání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sus K52Ju\Desktop\DEPO\_HNACÍ_VOZIDLA\704\Fo_mob_2019\IMG_20191001_141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6628"/>
            <a:ext cx="9144000" cy="6204743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5572132" y="0"/>
            <a:ext cx="3571868" cy="221455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 rot="16200000">
            <a:off x="6357950" y="642918"/>
            <a:ext cx="428628" cy="5715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ový popisek 5"/>
          <p:cNvSpPr/>
          <p:nvPr/>
        </p:nvSpPr>
        <p:spPr>
          <a:xfrm>
            <a:off x="2571736" y="0"/>
            <a:ext cx="3000364" cy="714356"/>
          </a:xfrm>
          <a:prstGeom prst="wedgeRectCallout">
            <a:avLst>
              <a:gd name="adj1" fmla="val 83186"/>
              <a:gd name="adj2" fmla="val 6397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Naftový motor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0" y="1857364"/>
            <a:ext cx="2928958" cy="500066"/>
          </a:xfrm>
          <a:prstGeom prst="wedgeRectCallout">
            <a:avLst>
              <a:gd name="adj1" fmla="val -23950"/>
              <a:gd name="adj2" fmla="val 12718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Chladič vodního okruhu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0" y="5072074"/>
            <a:ext cx="1714480" cy="500066"/>
          </a:xfrm>
          <a:prstGeom prst="wedgeRectCallout">
            <a:avLst>
              <a:gd name="adj1" fmla="val 154356"/>
              <a:gd name="adj2" fmla="val -16817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Alternátor 24V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bdélníkový popisek 9"/>
          <p:cNvSpPr/>
          <p:nvPr/>
        </p:nvSpPr>
        <p:spPr>
          <a:xfrm>
            <a:off x="3428992" y="5929330"/>
            <a:ext cx="3000396" cy="428628"/>
          </a:xfrm>
          <a:prstGeom prst="wedgeRectCallout">
            <a:avLst>
              <a:gd name="adj1" fmla="val 67313"/>
              <a:gd name="adj2" fmla="val -22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Tlakoolejový</a:t>
            </a:r>
            <a:r>
              <a:rPr lang="cs-CZ" dirty="0" smtClean="0">
                <a:solidFill>
                  <a:schemeClr val="tx1"/>
                </a:solidFill>
              </a:rPr>
              <a:t> spínač motoru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bdélníkový popisek 10"/>
          <p:cNvSpPr/>
          <p:nvPr/>
        </p:nvSpPr>
        <p:spPr>
          <a:xfrm>
            <a:off x="0" y="3143248"/>
            <a:ext cx="2643174" cy="571504"/>
          </a:xfrm>
          <a:prstGeom prst="wedgeRectCallout">
            <a:avLst>
              <a:gd name="adj1" fmla="val 106902"/>
              <a:gd name="adj2" fmla="val -1516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Snímač otáček motoru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Obdélníkový popisek 11"/>
          <p:cNvSpPr/>
          <p:nvPr/>
        </p:nvSpPr>
        <p:spPr>
          <a:xfrm>
            <a:off x="0" y="714356"/>
            <a:ext cx="2071670" cy="500066"/>
          </a:xfrm>
          <a:prstGeom prst="wedgeRectCallout">
            <a:avLst>
              <a:gd name="adj1" fmla="val 155720"/>
              <a:gd name="adj2" fmla="val 2592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Žhavící svíčky sání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Obdélníkový popisek 12"/>
          <p:cNvSpPr/>
          <p:nvPr/>
        </p:nvSpPr>
        <p:spPr>
          <a:xfrm>
            <a:off x="6429356" y="4572008"/>
            <a:ext cx="2714644" cy="428628"/>
          </a:xfrm>
          <a:prstGeom prst="wedgeRectCallout">
            <a:avLst>
              <a:gd name="adj1" fmla="val -45189"/>
              <a:gd name="adj2" fmla="val -39370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Vstřikovací čerpadlo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482</Words>
  <Application>Microsoft Office PowerPoint</Application>
  <PresentationFormat>Předvádění na obrazovce (4:3)</PresentationFormat>
  <Paragraphs>152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sady Office</vt:lpstr>
      <vt:lpstr>Lokomotiva řady 704 (020) 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Asus K52Ju</dc:creator>
  <cp:lastModifiedBy>Asus K52Ju</cp:lastModifiedBy>
  <cp:revision>82</cp:revision>
  <dcterms:created xsi:type="dcterms:W3CDTF">2019-11-03T08:21:07Z</dcterms:created>
  <dcterms:modified xsi:type="dcterms:W3CDTF">2021-04-18T14:06:40Z</dcterms:modified>
</cp:coreProperties>
</file>