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61" r:id="rId4"/>
    <p:sldId id="265" r:id="rId5"/>
    <p:sldId id="262" r:id="rId6"/>
    <p:sldId id="263" r:id="rId7"/>
    <p:sldId id="264" r:id="rId8"/>
    <p:sldId id="259" r:id="rId9"/>
    <p:sldId id="270" r:id="rId10"/>
    <p:sldId id="269" r:id="rId11"/>
    <p:sldId id="274" r:id="rId12"/>
    <p:sldId id="268" r:id="rId13"/>
    <p:sldId id="267" r:id="rId14"/>
    <p:sldId id="298" r:id="rId15"/>
    <p:sldId id="280" r:id="rId16"/>
    <p:sldId id="271" r:id="rId17"/>
    <p:sldId id="279" r:id="rId18"/>
    <p:sldId id="278" r:id="rId19"/>
    <p:sldId id="283" r:id="rId20"/>
    <p:sldId id="272" r:id="rId21"/>
    <p:sldId id="277" r:id="rId22"/>
    <p:sldId id="281" r:id="rId23"/>
    <p:sldId id="299" r:id="rId24"/>
    <p:sldId id="275" r:id="rId25"/>
    <p:sldId id="289" r:id="rId26"/>
    <p:sldId id="284" r:id="rId27"/>
    <p:sldId id="282" r:id="rId28"/>
    <p:sldId id="276" r:id="rId29"/>
    <p:sldId id="293" r:id="rId30"/>
    <p:sldId id="292" r:id="rId31"/>
    <p:sldId id="287" r:id="rId32"/>
    <p:sldId id="290" r:id="rId33"/>
    <p:sldId id="286" r:id="rId34"/>
    <p:sldId id="291" r:id="rId35"/>
    <p:sldId id="302" r:id="rId36"/>
    <p:sldId id="304" r:id="rId37"/>
    <p:sldId id="297" r:id="rId38"/>
    <p:sldId id="303" r:id="rId39"/>
    <p:sldId id="305" r:id="rId40"/>
    <p:sldId id="294" r:id="rId41"/>
    <p:sldId id="306" r:id="rId42"/>
    <p:sldId id="296" r:id="rId43"/>
    <p:sldId id="308" r:id="rId44"/>
    <p:sldId id="301" r:id="rId45"/>
    <p:sldId id="295" r:id="rId46"/>
    <p:sldId id="318" r:id="rId47"/>
    <p:sldId id="317" r:id="rId48"/>
    <p:sldId id="338" r:id="rId49"/>
    <p:sldId id="323" r:id="rId50"/>
    <p:sldId id="319" r:id="rId51"/>
    <p:sldId id="320" r:id="rId52"/>
    <p:sldId id="322" r:id="rId53"/>
    <p:sldId id="325" r:id="rId54"/>
    <p:sldId id="324" r:id="rId55"/>
    <p:sldId id="335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26" r:id="rId66"/>
    <p:sldId id="327" r:id="rId67"/>
    <p:sldId id="328" r:id="rId68"/>
    <p:sldId id="337" r:id="rId69"/>
    <p:sldId id="329" r:id="rId70"/>
    <p:sldId id="332" r:id="rId71"/>
    <p:sldId id="334" r:id="rId72"/>
  </p:sldIdLst>
  <p:sldSz cx="9144000" cy="6858000" type="screen4x3"/>
  <p:notesSz cx="6858000" cy="99456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oCLJKSQgHZQ1DnashCnebA==" hashData="Gv5fYnpL7BkcmzYmiM2Itk1qDI8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56924-E86E-4AD4-A210-48771B46D416}" type="datetimeFigureOut">
              <a:rPr lang="cs-CZ" smtClean="0"/>
              <a:pPr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A694A-E088-42B3-9C7A-C428731D8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08568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184" y="1600200"/>
            <a:ext cx="6785631" cy="4525963"/>
          </a:xfr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Lokomotiva řady 742 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ovéPole 3"/>
          <p:cNvSpPr txBox="1"/>
          <p:nvPr/>
        </p:nvSpPr>
        <p:spPr>
          <a:xfrm>
            <a:off x="5364088" y="627733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Josef Plešek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742\740 FOTO\P101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6072198" y="5286388"/>
            <a:ext cx="1643074" cy="500066"/>
          </a:xfrm>
          <a:prstGeom prst="wedgeRoundRectCallout">
            <a:avLst>
              <a:gd name="adj1" fmla="val -136798"/>
              <a:gd name="adj2" fmla="val -439504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Brzdový válec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742\740 FOTO\P1010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742\740 FOTO\P1010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0" y="0"/>
            <a:ext cx="1785918" cy="1374768"/>
          </a:xfrm>
          <a:prstGeom prst="wedgeRoundRectCallout">
            <a:avLst>
              <a:gd name="adj1" fmla="val 134050"/>
              <a:gd name="adj2" fmla="val 162341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Trakční </a:t>
            </a:r>
            <a:r>
              <a:rPr lang="cs-CZ" dirty="0" smtClean="0"/>
              <a:t>motor</a:t>
            </a:r>
            <a:endParaRPr lang="cs-CZ" dirty="0"/>
          </a:p>
          <a:p>
            <a:r>
              <a:rPr lang="cs-CZ" dirty="0"/>
              <a:t>P=300kW</a:t>
            </a:r>
          </a:p>
          <a:p>
            <a:r>
              <a:rPr lang="cs-CZ" dirty="0"/>
              <a:t>U=850V</a:t>
            </a:r>
          </a:p>
          <a:p>
            <a:r>
              <a:rPr lang="cs-CZ" dirty="0"/>
              <a:t>I=590A</a:t>
            </a:r>
          </a:p>
          <a:p>
            <a:endParaRPr lang="cs-CZ" dirty="0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6500826" y="0"/>
            <a:ext cx="2643174" cy="857232"/>
          </a:xfrm>
          <a:prstGeom prst="wedgeRoundRectCallout">
            <a:avLst>
              <a:gd name="adj1" fmla="val -71456"/>
              <a:gd name="adj2" fmla="val 41555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Měch pro přívod</a:t>
            </a:r>
          </a:p>
          <a:p>
            <a:r>
              <a:rPr lang="cs-CZ" dirty="0" smtClean="0"/>
              <a:t>chladícího vzduchu TM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742\740 FOTO\P101004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66" y="0"/>
            <a:ext cx="91376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 Stator 0102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214282" y="5429264"/>
            <a:ext cx="1214414" cy="342915"/>
          </a:xfrm>
          <a:prstGeom prst="wedgeRoundRectCallout">
            <a:avLst>
              <a:gd name="adj1" fmla="val 13633"/>
              <a:gd name="adj2" fmla="val -47487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Tlapa</a:t>
            </a: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0" y="0"/>
            <a:ext cx="1785918" cy="1374768"/>
          </a:xfrm>
          <a:prstGeom prst="wedgeRoundRectCallout">
            <a:avLst>
              <a:gd name="adj1" fmla="val 32488"/>
              <a:gd name="adj2" fmla="val 6638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Trakční </a:t>
            </a:r>
            <a:r>
              <a:rPr lang="cs-CZ" dirty="0" smtClean="0"/>
              <a:t>motor</a:t>
            </a:r>
            <a:endParaRPr lang="cs-CZ" dirty="0"/>
          </a:p>
          <a:p>
            <a:r>
              <a:rPr lang="cs-CZ" dirty="0"/>
              <a:t>P=300kW</a:t>
            </a:r>
          </a:p>
          <a:p>
            <a:r>
              <a:rPr lang="cs-CZ" dirty="0"/>
              <a:t>U=850V</a:t>
            </a:r>
          </a:p>
          <a:p>
            <a:r>
              <a:rPr lang="cs-CZ" dirty="0"/>
              <a:t>I=590A</a:t>
            </a:r>
          </a:p>
          <a:p>
            <a:endParaRPr lang="cs-CZ" dirty="0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714744" y="0"/>
            <a:ext cx="1436672" cy="428604"/>
          </a:xfrm>
          <a:prstGeom prst="wedgeRoundRectCallout">
            <a:avLst>
              <a:gd name="adj1" fmla="val -22710"/>
              <a:gd name="adj2" fmla="val 278074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Hlavní pól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6715140" y="6000768"/>
            <a:ext cx="1714512" cy="500066"/>
          </a:xfrm>
          <a:prstGeom prst="wedgeRoundRectCallout">
            <a:avLst>
              <a:gd name="adj1" fmla="val -73499"/>
              <a:gd name="adj2" fmla="val -9153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Pomocný pól</a:t>
            </a:r>
            <a:endParaRPr lang="cs-CZ" dirty="0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7215206" y="2857496"/>
            <a:ext cx="1604944" cy="500067"/>
          </a:xfrm>
          <a:prstGeom prst="wedgeRoundRectCallout">
            <a:avLst>
              <a:gd name="adj1" fmla="val -148102"/>
              <a:gd name="adj2" fmla="val 4098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Držák uhlíku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715240" y="0"/>
            <a:ext cx="142876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STATOR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08568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672" y="1600200"/>
            <a:ext cx="6014654" cy="4525963"/>
          </a:xfr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Naftový motor K6S 230DR  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_____DEPO\_HNACÍ_VOZIDLA\742BUCHAR 09\KURZ_742\742_moto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1"/>
            <a:ext cx="9144000" cy="628652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K6S 230DR – pohled na čelo a levou stranu</a:t>
            </a:r>
            <a:endParaRPr lang="cs-CZ" sz="3200" dirty="0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500298" y="571480"/>
            <a:ext cx="1785950" cy="735000"/>
          </a:xfrm>
          <a:prstGeom prst="wedgeRoundRectCallout">
            <a:avLst>
              <a:gd name="adj1" fmla="val 35418"/>
              <a:gd name="adj2" fmla="val 114171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Hlavy </a:t>
            </a:r>
            <a:r>
              <a:rPr lang="cs-CZ" dirty="0"/>
              <a:t>válce-výfuková strana</a:t>
            </a: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5143505" y="2285992"/>
            <a:ext cx="1500198" cy="446074"/>
          </a:xfrm>
          <a:prstGeom prst="wedgeRoundRectCallout">
            <a:avLst>
              <a:gd name="adj1" fmla="val -76904"/>
              <a:gd name="adj2" fmla="val 50381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Chladič oleje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286380" y="4572008"/>
            <a:ext cx="1498611" cy="428628"/>
          </a:xfrm>
          <a:prstGeom prst="wedgeRoundRectCallout">
            <a:avLst>
              <a:gd name="adj1" fmla="val -43277"/>
              <a:gd name="adj2" fmla="val -20027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Expanzní víko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3492500" y="6165850"/>
            <a:ext cx="1436690" cy="692150"/>
          </a:xfrm>
          <a:prstGeom prst="wedgeRoundRectCallout">
            <a:avLst>
              <a:gd name="adj1" fmla="val 33129"/>
              <a:gd name="adj2" fmla="val -341875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Nalévací hrdlo oleje</a:t>
            </a: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1857356" y="6215082"/>
            <a:ext cx="1389044" cy="482618"/>
          </a:xfrm>
          <a:prstGeom prst="wedgeRoundRectCallout">
            <a:avLst>
              <a:gd name="adj1" fmla="val 89081"/>
              <a:gd name="adj2" fmla="val -316214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Měrka oleje</a:t>
            </a: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0" y="5572140"/>
            <a:ext cx="2500298" cy="428628"/>
          </a:xfrm>
          <a:prstGeom prst="wedgeRoundRectCallout">
            <a:avLst>
              <a:gd name="adj1" fmla="val 77632"/>
              <a:gd name="adj2" fmla="val -32640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Odstředivé čističe oleje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0" y="714356"/>
            <a:ext cx="1533506" cy="720725"/>
          </a:xfrm>
          <a:prstGeom prst="wedgeRoundRectCallout">
            <a:avLst>
              <a:gd name="adj1" fmla="val 97298"/>
              <a:gd name="adj2" fmla="val 11511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Odvětrání olejové vany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6572264" y="6429372"/>
            <a:ext cx="2571737" cy="428628"/>
          </a:xfrm>
          <a:prstGeom prst="wedgeRoundRectCallout">
            <a:avLst>
              <a:gd name="adj1" fmla="val -25314"/>
              <a:gd name="adj2" fmla="val -15130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Zubové olejové čerpadlo</a:t>
            </a:r>
            <a:endParaRPr lang="cs-CZ" dirty="0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8010517" y="4572008"/>
            <a:ext cx="1133483" cy="704856"/>
          </a:xfrm>
          <a:prstGeom prst="wedgeRoundRectCallout">
            <a:avLst>
              <a:gd name="adj1" fmla="val -59147"/>
              <a:gd name="adj2" fmla="val -14497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Vodní čerpadla</a:t>
            </a:r>
            <a:endParaRPr lang="cs-CZ" dirty="0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929455" y="571480"/>
            <a:ext cx="2214546" cy="446074"/>
          </a:xfrm>
          <a:prstGeom prst="wedgeRoundRectCallout">
            <a:avLst>
              <a:gd name="adj1" fmla="val 3647"/>
              <a:gd name="adj2" fmla="val 265451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Sdružený regulátor</a:t>
            </a:r>
            <a:endParaRPr lang="cs-CZ" dirty="0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0" y="2643182"/>
            <a:ext cx="1143008" cy="655631"/>
          </a:xfrm>
          <a:prstGeom prst="wedgeRoundRectCallout">
            <a:avLst>
              <a:gd name="adj1" fmla="val 36688"/>
              <a:gd name="adj2" fmla="val 15718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Trakční</a:t>
            </a:r>
          </a:p>
          <a:p>
            <a:r>
              <a:rPr lang="cs-CZ" dirty="0" smtClean="0"/>
              <a:t>dynamo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ladič oleje 0087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>
          <a:xfrm>
            <a:off x="0" y="571481"/>
            <a:ext cx="9144000" cy="628652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Chladič oleje motoru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ltr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>
          <a:xfrm>
            <a:off x="0" y="571480"/>
            <a:ext cx="9144000" cy="628652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Olejový filtr</a:t>
            </a:r>
            <a:endParaRPr lang="cs-CZ" sz="3200" dirty="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2857496"/>
            <a:ext cx="1928794" cy="500066"/>
          </a:xfrm>
          <a:prstGeom prst="wedgeRoundRectCallout">
            <a:avLst>
              <a:gd name="adj1" fmla="val 28769"/>
              <a:gd name="adj2" fmla="val -371044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Čidlo </a:t>
            </a:r>
            <a:r>
              <a:rPr lang="cs-CZ" dirty="0"/>
              <a:t>tlaku oleje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742\740 FOTO\P1010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214282" y="214290"/>
            <a:ext cx="2500298" cy="428628"/>
          </a:xfrm>
          <a:prstGeom prst="wedgeRoundRectCallout">
            <a:avLst>
              <a:gd name="adj1" fmla="val 29670"/>
              <a:gd name="adj2" fmla="val 21216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Odstředivé čističe oleje</a:t>
            </a: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1857356" y="6215082"/>
            <a:ext cx="1389044" cy="482618"/>
          </a:xfrm>
          <a:prstGeom prst="wedgeRoundRectCallout">
            <a:avLst>
              <a:gd name="adj1" fmla="val 122535"/>
              <a:gd name="adj2" fmla="val -32863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Měrka oleje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5286380" y="214290"/>
            <a:ext cx="1498611" cy="428628"/>
          </a:xfrm>
          <a:prstGeom prst="wedgeRoundRectCallout">
            <a:avLst>
              <a:gd name="adj1" fmla="val -46277"/>
              <a:gd name="adj2" fmla="val 49917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Expanzní víko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000760" y="5929330"/>
            <a:ext cx="1436690" cy="692150"/>
          </a:xfrm>
          <a:prstGeom prst="wedgeRoundRectCallout">
            <a:avLst>
              <a:gd name="adj1" fmla="val 51910"/>
              <a:gd name="adj2" fmla="val -23792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Nalévací hrdlo oleje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863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smtClean="0">
                <a:solidFill>
                  <a:srgbClr val="FF3300"/>
                </a:solidFill>
              </a:rPr>
              <a:t>Popis lokomotivy 742</a:t>
            </a:r>
            <a:br>
              <a:rPr lang="cs-CZ" sz="2400" smtClean="0">
                <a:solidFill>
                  <a:srgbClr val="FF3300"/>
                </a:solidFill>
              </a:rPr>
            </a:br>
            <a:r>
              <a:rPr lang="cs-CZ" sz="900" smtClean="0">
                <a:solidFill>
                  <a:schemeClr val="tx1"/>
                </a:solidFill>
              </a:rPr>
              <a:t>Zpracoval Konrád M.</a:t>
            </a:r>
            <a:br>
              <a:rPr lang="cs-CZ" sz="900" smtClean="0">
                <a:solidFill>
                  <a:schemeClr val="tx1"/>
                </a:solidFill>
              </a:rPr>
            </a:br>
            <a:r>
              <a:rPr lang="cs-CZ" sz="900" smtClean="0">
                <a:solidFill>
                  <a:schemeClr val="tx1"/>
                </a:solidFill>
              </a:rPr>
              <a:t/>
            </a:r>
            <a:br>
              <a:rPr lang="cs-CZ" sz="900" smtClean="0">
                <a:solidFill>
                  <a:schemeClr val="tx1"/>
                </a:solidFill>
              </a:rPr>
            </a:br>
            <a:r>
              <a:rPr lang="cs-CZ" sz="2000" smtClean="0">
                <a:solidFill>
                  <a:srgbClr val="3333FF"/>
                </a:solidFill>
              </a:rPr>
              <a:t>Hlavní technické údaje</a:t>
            </a:r>
            <a:br>
              <a:rPr lang="cs-CZ" sz="2000" smtClean="0">
                <a:solidFill>
                  <a:srgbClr val="3333FF"/>
                </a:solidFill>
              </a:rPr>
            </a:br>
            <a:endParaRPr lang="cs-CZ" sz="2000" smtClean="0">
              <a:solidFill>
                <a:srgbClr val="3333FF"/>
              </a:solidFill>
            </a:endParaRP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16113"/>
            <a:ext cx="3886200" cy="4321175"/>
          </a:xfrm>
        </p:spPr>
        <p:txBody>
          <a:bodyPr/>
          <a:lstStyle/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Uspořádání dvojkolí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Přenos výkonu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Výkon naftového motoru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Délka lokomotivy přes nárazníky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Hmotnost plně vyzbrojené lokomotivy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Konstrukční rychlost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Trvalá rychlost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Výkon trakčního dynama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Kompresor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Ruční brzda působí na: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Obsah palivové nádrže</a:t>
            </a:r>
          </a:p>
          <a:p>
            <a:pPr eaLnBrk="1" hangingPunct="1"/>
            <a:r>
              <a:rPr lang="cs-CZ" sz="1800" smtClean="0">
                <a:solidFill>
                  <a:srgbClr val="996633"/>
                </a:solidFill>
              </a:rPr>
              <a:t>Obsah vody v chladícím okruhu</a:t>
            </a:r>
          </a:p>
          <a:p>
            <a:pPr eaLnBrk="1" hangingPunct="1"/>
            <a:endParaRPr lang="cs-CZ" sz="1800" smtClean="0">
              <a:solidFill>
                <a:srgbClr val="996633"/>
              </a:solidFill>
            </a:endParaRPr>
          </a:p>
          <a:p>
            <a:pPr eaLnBrk="1" hangingPunct="1"/>
            <a:endParaRPr lang="cs-CZ" sz="1800" smtClean="0"/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16113"/>
            <a:ext cx="3810000" cy="4464050"/>
          </a:xfrm>
        </p:spPr>
        <p:txBody>
          <a:bodyPr/>
          <a:lstStyle/>
          <a:p>
            <a:pPr eaLnBrk="1" hangingPunct="1"/>
            <a:r>
              <a:rPr lang="cs-CZ" sz="1800" smtClean="0"/>
              <a:t>B´oB´o</a:t>
            </a:r>
          </a:p>
          <a:p>
            <a:pPr eaLnBrk="1" hangingPunct="1"/>
            <a:r>
              <a:rPr lang="cs-CZ" sz="1800" smtClean="0"/>
              <a:t>Elektrický</a:t>
            </a:r>
          </a:p>
          <a:p>
            <a:pPr eaLnBrk="1" hangingPunct="1"/>
            <a:r>
              <a:rPr lang="cs-CZ" sz="1800" smtClean="0"/>
              <a:t>Při 1250ot/min 883 kW</a:t>
            </a:r>
          </a:p>
          <a:p>
            <a:pPr eaLnBrk="1" hangingPunct="1"/>
            <a:r>
              <a:rPr lang="cs-CZ" sz="1800" smtClean="0"/>
              <a:t>13580 mm</a:t>
            </a:r>
          </a:p>
          <a:p>
            <a:pPr eaLnBrk="1" hangingPunct="1"/>
            <a:r>
              <a:rPr lang="cs-CZ" sz="1800" smtClean="0"/>
              <a:t>64 t</a:t>
            </a:r>
          </a:p>
          <a:p>
            <a:pPr eaLnBrk="1" hangingPunct="1"/>
            <a:endParaRPr lang="cs-CZ" sz="1800" smtClean="0"/>
          </a:p>
          <a:p>
            <a:pPr eaLnBrk="1" hangingPunct="1"/>
            <a:r>
              <a:rPr lang="cs-CZ" sz="1800" smtClean="0"/>
              <a:t>90km/hod.</a:t>
            </a:r>
          </a:p>
          <a:p>
            <a:pPr eaLnBrk="1" hangingPunct="1"/>
            <a:r>
              <a:rPr lang="cs-CZ" sz="1800" smtClean="0"/>
              <a:t>19.6 km/hod</a:t>
            </a:r>
          </a:p>
          <a:p>
            <a:pPr eaLnBrk="1" hangingPunct="1"/>
            <a:r>
              <a:rPr lang="cs-CZ" sz="1800" smtClean="0"/>
              <a:t>780 kW</a:t>
            </a:r>
          </a:p>
          <a:p>
            <a:pPr eaLnBrk="1" hangingPunct="1"/>
            <a:r>
              <a:rPr lang="cs-CZ" sz="1800" smtClean="0"/>
              <a:t>K 3 LOK 1</a:t>
            </a:r>
          </a:p>
          <a:p>
            <a:pPr eaLnBrk="1" hangingPunct="1"/>
            <a:r>
              <a:rPr lang="cs-CZ" sz="1800" smtClean="0"/>
              <a:t>3.a 4. levé kolo</a:t>
            </a:r>
          </a:p>
          <a:p>
            <a:pPr eaLnBrk="1" hangingPunct="1"/>
            <a:r>
              <a:rPr lang="cs-CZ" sz="1800" smtClean="0"/>
              <a:t>4000 litrů</a:t>
            </a:r>
          </a:p>
          <a:p>
            <a:pPr eaLnBrk="1" hangingPunct="1"/>
            <a:r>
              <a:rPr lang="cs-CZ" sz="1800" smtClean="0"/>
              <a:t>850 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_____DEPO\_HNACÍ_VOZIDLA\742BUCHAR 09\KURZ_742\742_motor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3999" cy="6297902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K6S 230DR – pohled na čelo a pravou stranu</a:t>
            </a:r>
            <a:endParaRPr lang="cs-CZ" sz="3200" dirty="0"/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7715272" y="642918"/>
            <a:ext cx="1428728" cy="655631"/>
          </a:xfrm>
          <a:prstGeom prst="wedgeRoundRectCallout">
            <a:avLst>
              <a:gd name="adj1" fmla="val -130133"/>
              <a:gd name="adj2" fmla="val 8401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Mezichladič</a:t>
            </a:r>
            <a:r>
              <a:rPr lang="cs-CZ" dirty="0"/>
              <a:t> vzduchu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2143108" y="642918"/>
            <a:ext cx="1368425" cy="657218"/>
          </a:xfrm>
          <a:prstGeom prst="wedgeRoundRectCallout">
            <a:avLst>
              <a:gd name="adj1" fmla="val -28285"/>
              <a:gd name="adj2" fmla="val 19631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Sdružený regulátor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0" y="2500306"/>
            <a:ext cx="1671624" cy="438145"/>
          </a:xfrm>
          <a:prstGeom prst="wedgeRoundRectCallout">
            <a:avLst>
              <a:gd name="adj1" fmla="val 31434"/>
              <a:gd name="adj2" fmla="val 12761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Čerpadlo </a:t>
            </a:r>
            <a:r>
              <a:rPr lang="cs-CZ" dirty="0"/>
              <a:t>HVO</a:t>
            </a: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57158" y="1000108"/>
            <a:ext cx="1676382" cy="498479"/>
          </a:xfrm>
          <a:prstGeom prst="wedgeRoundRectCallout">
            <a:avLst>
              <a:gd name="adj1" fmla="val 55901"/>
              <a:gd name="adj2" fmla="val 48959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Čerpadlo </a:t>
            </a:r>
            <a:r>
              <a:rPr lang="cs-CZ" dirty="0"/>
              <a:t>VVO</a:t>
            </a: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2928926" y="6372210"/>
            <a:ext cx="3249605" cy="485790"/>
          </a:xfrm>
          <a:prstGeom prst="wedgeRoundRectCallout">
            <a:avLst>
              <a:gd name="adj1" fmla="val -59700"/>
              <a:gd name="adj2" fmla="val -30485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Tachoalternátorek</a:t>
            </a:r>
            <a:r>
              <a:rPr lang="cs-CZ" dirty="0"/>
              <a:t> otáček NM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6643671" y="2357430"/>
            <a:ext cx="2500329" cy="485790"/>
          </a:xfrm>
          <a:prstGeom prst="wedgeRoundRectCallout">
            <a:avLst>
              <a:gd name="adj1" fmla="val -92674"/>
              <a:gd name="adj2" fmla="val 11788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Vstřikovací čerpadla 6ks</a:t>
            </a:r>
            <a:endParaRPr lang="cs-CZ" dirty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7715272" y="6202369"/>
            <a:ext cx="1143008" cy="655631"/>
          </a:xfrm>
          <a:prstGeom prst="wedgeRoundRectCallout">
            <a:avLst>
              <a:gd name="adj1" fmla="val -45934"/>
              <a:gd name="adj2" fmla="val -16291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Trakční</a:t>
            </a:r>
          </a:p>
          <a:p>
            <a:r>
              <a:rPr lang="cs-CZ" dirty="0" smtClean="0"/>
              <a:t>dynamo</a:t>
            </a:r>
            <a:endParaRPr lang="cs-CZ" dirty="0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0" y="6419855"/>
            <a:ext cx="1928794" cy="438145"/>
          </a:xfrm>
          <a:prstGeom prst="wedgeRoundRectCallout">
            <a:avLst>
              <a:gd name="adj1" fmla="val 44765"/>
              <a:gd name="adj2" fmla="val -18029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Olejové čerpadlo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742\740 FOTO\P10100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/>
              <a:t>Mezichladič</a:t>
            </a:r>
            <a:r>
              <a:rPr lang="cs-CZ" sz="3200" dirty="0" smtClean="0"/>
              <a:t> sacího vzduchu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742\740 FOTO\P1010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 Turbodmychadlo – strana filtru sacího vzduchu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742\740 FOTO\P10101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 Turbodmychadlo – strana výfukového potrubí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742\740 FOTO\P10100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 Vstřikovací čerpadlo</a:t>
            </a:r>
            <a:endParaRPr lang="cs-CZ" sz="3200" dirty="0"/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6643671" y="1142984"/>
            <a:ext cx="2500329" cy="485790"/>
          </a:xfrm>
          <a:prstGeom prst="wedgeRoundRectCallout">
            <a:avLst>
              <a:gd name="adj1" fmla="val -99269"/>
              <a:gd name="adj2" fmla="val 19194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Vstřikovací čerpadla 6ks</a:t>
            </a:r>
            <a:endParaRPr lang="cs-CZ" dirty="0"/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4000496" y="6000744"/>
            <a:ext cx="4786346" cy="857256"/>
          </a:xfrm>
          <a:prstGeom prst="wedgeRoundRectCallout">
            <a:avLst>
              <a:gd name="adj1" fmla="val -48819"/>
              <a:gd name="adj2" fmla="val -249931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Místo spojení palivové tyče se vstřik. čerpadlem</a:t>
            </a:r>
          </a:p>
          <a:p>
            <a:r>
              <a:rPr lang="cs-CZ" dirty="0" smtClean="0"/>
              <a:t>(při poruše lze odpojit)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742\740 FOTO\P1010075 – kop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37" y="571480"/>
            <a:ext cx="9121726" cy="628652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 Odpojení vstřikovacího čerpadla</a:t>
            </a:r>
            <a:endParaRPr lang="cs-CZ" sz="3200" dirty="0"/>
          </a:p>
        </p:txBody>
      </p:sp>
      <p:sp>
        <p:nvSpPr>
          <p:cNvPr id="4" name="Šipka doprava 3"/>
          <p:cNvSpPr/>
          <p:nvPr/>
        </p:nvSpPr>
        <p:spPr>
          <a:xfrm rot="20505341">
            <a:off x="6714414" y="2499254"/>
            <a:ext cx="1792614" cy="51077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Kruhová šipka 5"/>
          <p:cNvSpPr/>
          <p:nvPr/>
        </p:nvSpPr>
        <p:spPr>
          <a:xfrm rot="5400000">
            <a:off x="7000892" y="3000372"/>
            <a:ext cx="1071570" cy="1071570"/>
          </a:xfrm>
          <a:prstGeom prst="circularArrow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214810" y="1500174"/>
            <a:ext cx="492919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Čep vysunout a pootočit o 90°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_____DEPO\_HNACÍ_VOZIDLA\742BUCHAR 09\KURZ_742\742_vač_hříd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571480"/>
            <a:ext cx="9134475" cy="6286520"/>
          </a:xfrm>
          <a:prstGeom prst="rect">
            <a:avLst/>
          </a:prstGeom>
          <a:noFill/>
        </p:spPr>
      </p:pic>
      <p:sp>
        <p:nvSpPr>
          <p:cNvPr id="4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Část</a:t>
            </a:r>
            <a:r>
              <a:rPr kumimoji="0" lang="cs-CZ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vačkového hřídele pod vstřikovacím čerpadlem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642911" y="5786455"/>
            <a:ext cx="2214577" cy="714380"/>
          </a:xfrm>
          <a:prstGeom prst="wedgeRoundRectCallout">
            <a:avLst>
              <a:gd name="adj1" fmla="val 41939"/>
              <a:gd name="adj2" fmla="val -22337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Vačka pro ovládání výfukových ventilů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715140" y="5857892"/>
            <a:ext cx="2143140" cy="733413"/>
          </a:xfrm>
          <a:prstGeom prst="wedgeRoundRectCallout">
            <a:avLst>
              <a:gd name="adj1" fmla="val -28974"/>
              <a:gd name="adj2" fmla="val -20260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Vačka pro ovládání sacích ventilů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3643306" y="6129321"/>
            <a:ext cx="2500329" cy="728679"/>
          </a:xfrm>
          <a:prstGeom prst="wedgeRoundRectCallout">
            <a:avLst>
              <a:gd name="adj1" fmla="val 3488"/>
              <a:gd name="adj2" fmla="val -20996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Seřizovatelná</a:t>
            </a:r>
            <a:r>
              <a:rPr lang="cs-CZ" dirty="0"/>
              <a:t> vačka vstřikovacího čerpadla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1142976" y="1071546"/>
            <a:ext cx="1285884" cy="428628"/>
          </a:xfrm>
          <a:prstGeom prst="wedgeRoundRectCallout">
            <a:avLst>
              <a:gd name="adj1" fmla="val 87780"/>
              <a:gd name="adj2" fmla="val 30807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Kladička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742\740 FOTO\P101008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974" y="500042"/>
            <a:ext cx="9106051" cy="635795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 </a:t>
            </a:r>
            <a:r>
              <a:rPr lang="cs-CZ" sz="3200" dirty="0" err="1" smtClean="0"/>
              <a:t>Sdužený</a:t>
            </a:r>
            <a:r>
              <a:rPr lang="cs-CZ" sz="3200" dirty="0" smtClean="0"/>
              <a:t> regulátor</a:t>
            </a:r>
            <a:endParaRPr lang="cs-CZ" sz="3200" dirty="0"/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5929322" y="5357826"/>
            <a:ext cx="2500329" cy="485790"/>
          </a:xfrm>
          <a:prstGeom prst="wedgeRoundRectCallout">
            <a:avLst>
              <a:gd name="adj1" fmla="val -45311"/>
              <a:gd name="adj2" fmla="val -215371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Motor stavěče otáček</a:t>
            </a:r>
            <a:endParaRPr lang="cs-CZ" dirty="0"/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" y="4000504"/>
            <a:ext cx="1857356" cy="485790"/>
          </a:xfrm>
          <a:prstGeom prst="wedgeRoundRectCallout">
            <a:avLst>
              <a:gd name="adj1" fmla="val 112758"/>
              <a:gd name="adj2" fmla="val -11971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Regulační odpor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 </a:t>
            </a:r>
            <a:r>
              <a:rPr lang="cs-CZ" sz="3200" dirty="0" err="1" smtClean="0"/>
              <a:t>Sdužený</a:t>
            </a:r>
            <a:r>
              <a:rPr lang="cs-CZ" sz="3200" dirty="0" smtClean="0"/>
              <a:t> regulátor</a:t>
            </a:r>
            <a:endParaRPr lang="cs-CZ" sz="3200" dirty="0"/>
          </a:p>
        </p:txBody>
      </p:sp>
      <p:pic>
        <p:nvPicPr>
          <p:cNvPr id="14338" name="Picture 2" descr="I:\742\740 FOTO\P10100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6643702" y="2000240"/>
            <a:ext cx="2000295" cy="485790"/>
          </a:xfrm>
          <a:prstGeom prst="wedgeRoundRectCallout">
            <a:avLst>
              <a:gd name="adj1" fmla="val -129245"/>
              <a:gd name="adj2" fmla="val 12714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Stopovací magnet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 </a:t>
            </a:r>
            <a:r>
              <a:rPr lang="cs-CZ" sz="3200" dirty="0" err="1" smtClean="0"/>
              <a:t>Přeotáčková</a:t>
            </a:r>
            <a:r>
              <a:rPr lang="cs-CZ" sz="3200" dirty="0" smtClean="0"/>
              <a:t> ochrana (na straně filtrace oleje)</a:t>
            </a:r>
            <a:endParaRPr lang="cs-CZ" sz="3200" dirty="0"/>
          </a:p>
        </p:txBody>
      </p:sp>
      <p:pic>
        <p:nvPicPr>
          <p:cNvPr id="10246" name="Picture 6" descr="I:\742\740 FOTO\P1010099 – kop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1"/>
            <a:ext cx="9144000" cy="6286520"/>
          </a:xfrm>
          <a:prstGeom prst="rect">
            <a:avLst/>
          </a:prstGeom>
          <a:noFill/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6643702" y="1500174"/>
            <a:ext cx="2500298" cy="1285884"/>
          </a:xfrm>
          <a:prstGeom prst="wedgeRoundRectCallout">
            <a:avLst>
              <a:gd name="adj1" fmla="val -108808"/>
              <a:gd name="adj2" fmla="val 195463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Při překročení kritických otáček čep vyskočí a přes pákoví stopne motor</a:t>
            </a:r>
            <a:endParaRPr lang="cs-CZ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0" y="928670"/>
            <a:ext cx="2500298" cy="1285884"/>
          </a:xfrm>
          <a:prstGeom prst="wedgeRoundRectCallout">
            <a:avLst>
              <a:gd name="adj1" fmla="val 59062"/>
              <a:gd name="adj2" fmla="val 11502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Pro opětovnou možnost startu motoru je nutné pákou čep opět zacvaknout dolů</a:t>
            </a:r>
            <a:endParaRPr lang="cs-CZ" dirty="0"/>
          </a:p>
        </p:txBody>
      </p:sp>
      <p:sp>
        <p:nvSpPr>
          <p:cNvPr id="10" name="Šipka dolů 9"/>
          <p:cNvSpPr/>
          <p:nvPr/>
        </p:nvSpPr>
        <p:spPr>
          <a:xfrm>
            <a:off x="3000364" y="4214818"/>
            <a:ext cx="357190" cy="1500198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3428992" y="4786322"/>
            <a:ext cx="1357322" cy="7143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Šipka dolů 14"/>
          <p:cNvSpPr/>
          <p:nvPr/>
        </p:nvSpPr>
        <p:spPr>
          <a:xfrm>
            <a:off x="4786314" y="4143380"/>
            <a:ext cx="285752" cy="285752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elá 74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166" y="0"/>
            <a:ext cx="9137667" cy="6858000"/>
          </a:xfrm>
          <a:noFill/>
        </p:spPr>
      </p:pic>
      <p:sp>
        <p:nvSpPr>
          <p:cNvPr id="3075" name="AutoShape 8"/>
          <p:cNvSpPr>
            <a:spLocks noChangeArrowheads="1"/>
          </p:cNvSpPr>
          <p:nvPr/>
        </p:nvSpPr>
        <p:spPr bwMode="auto">
          <a:xfrm>
            <a:off x="6643702" y="5643578"/>
            <a:ext cx="1890697" cy="714380"/>
          </a:xfrm>
          <a:prstGeom prst="wedgeRoundRectCallout">
            <a:avLst>
              <a:gd name="adj1" fmla="val 4159"/>
              <a:gd name="adj2" fmla="val -431568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Zadní představek s </a:t>
            </a:r>
            <a:r>
              <a:rPr lang="cs-CZ" dirty="0" smtClean="0"/>
              <a:t>bateriemi 110V</a:t>
            </a:r>
            <a:endParaRPr lang="cs-CZ" dirty="0"/>
          </a:p>
        </p:txBody>
      </p:sp>
      <p:sp>
        <p:nvSpPr>
          <p:cNvPr id="3076" name="AutoShape 9"/>
          <p:cNvSpPr>
            <a:spLocks noChangeArrowheads="1"/>
          </p:cNvSpPr>
          <p:nvPr/>
        </p:nvSpPr>
        <p:spPr bwMode="auto">
          <a:xfrm>
            <a:off x="2071670" y="5857892"/>
            <a:ext cx="1168386" cy="766785"/>
          </a:xfrm>
          <a:prstGeom prst="wedgeRoundRectCallout">
            <a:avLst>
              <a:gd name="adj1" fmla="val -33593"/>
              <a:gd name="adj2" fmla="val -156904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Palivová nádrž</a:t>
            </a:r>
          </a:p>
        </p:txBody>
      </p:sp>
      <p:sp>
        <p:nvSpPr>
          <p:cNvPr id="3077" name="AutoShape 10"/>
          <p:cNvSpPr>
            <a:spLocks noChangeArrowheads="1"/>
          </p:cNvSpPr>
          <p:nvPr/>
        </p:nvSpPr>
        <p:spPr bwMode="auto">
          <a:xfrm>
            <a:off x="4143372" y="5929330"/>
            <a:ext cx="1296986" cy="766785"/>
          </a:xfrm>
          <a:prstGeom prst="wedgeRoundRectCallout">
            <a:avLst>
              <a:gd name="adj1" fmla="val 24220"/>
              <a:gd name="adj2" fmla="val -123108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Zadní podvozek</a:t>
            </a:r>
          </a:p>
        </p:txBody>
      </p:sp>
      <p:sp>
        <p:nvSpPr>
          <p:cNvPr id="3078" name="AutoShape 11"/>
          <p:cNvSpPr>
            <a:spLocks noChangeArrowheads="1"/>
          </p:cNvSpPr>
          <p:nvPr/>
        </p:nvSpPr>
        <p:spPr bwMode="auto">
          <a:xfrm>
            <a:off x="0" y="5857892"/>
            <a:ext cx="1357290" cy="785818"/>
          </a:xfrm>
          <a:prstGeom prst="wedgeRoundRectCallout">
            <a:avLst>
              <a:gd name="adj1" fmla="val -14277"/>
              <a:gd name="adj2" fmla="val -163944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Přední podvozek</a:t>
            </a:r>
          </a:p>
        </p:txBody>
      </p:sp>
      <p:sp>
        <p:nvSpPr>
          <p:cNvPr id="3079" name="AutoShape 12"/>
          <p:cNvSpPr>
            <a:spLocks noChangeArrowheads="1"/>
          </p:cNvSpPr>
          <p:nvPr/>
        </p:nvSpPr>
        <p:spPr bwMode="auto">
          <a:xfrm>
            <a:off x="2124075" y="214290"/>
            <a:ext cx="1590670" cy="928694"/>
          </a:xfrm>
          <a:prstGeom prst="wedgeRoundRectCallout">
            <a:avLst>
              <a:gd name="adj1" fmla="val -45389"/>
              <a:gd name="adj2" fmla="val 210744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NM s trakčním dynamem</a:t>
            </a:r>
          </a:p>
        </p:txBody>
      </p:sp>
      <p:sp>
        <p:nvSpPr>
          <p:cNvPr id="3080" name="AutoShape 13"/>
          <p:cNvSpPr>
            <a:spLocks noChangeArrowheads="1"/>
          </p:cNvSpPr>
          <p:nvPr/>
        </p:nvSpPr>
        <p:spPr bwMode="auto">
          <a:xfrm>
            <a:off x="539750" y="285728"/>
            <a:ext cx="1031854" cy="695347"/>
          </a:xfrm>
          <a:prstGeom prst="wedgeRoundRectCallout">
            <a:avLst>
              <a:gd name="adj1" fmla="val -45515"/>
              <a:gd name="adj2" fmla="val 338268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Chladící články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08568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500174"/>
            <a:ext cx="5786478" cy="5357827"/>
          </a:xfr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Sdružený regulátor  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_____DEPO\_HNACÍ_VOZIDLA\742BUCHAR 09\KURZ_742\742_sdr_reg_s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57373"/>
            <a:ext cx="8501122" cy="590062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 Sdružený regulátor - schéma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_____DEPO\_HNACÍ_VOZIDLA\742BUCHAR 09\KURZ_742\IMG_20200505_165353 – kopi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-47424" y="639679"/>
            <a:ext cx="9191424" cy="6218321"/>
          </a:xfrm>
          <a:prstGeom prst="rect">
            <a:avLst/>
          </a:prstGeom>
          <a:noFill/>
        </p:spPr>
      </p:pic>
      <p:sp>
        <p:nvSpPr>
          <p:cNvPr id="5" name="Nadpis 4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 Multiplikátor sdruženého regulátoru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099" y="571480"/>
            <a:ext cx="9178099" cy="645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Doběhový</a:t>
            </a:r>
            <a:r>
              <a:rPr kumimoji="0" lang="cs-CZ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spínač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_____DEPO\_HNACÍ_VOZIDLA\742BUCHAR 09\KURZ_742\742_sdruž_reg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43442"/>
            <a:ext cx="8643998" cy="6083494"/>
          </a:xfrm>
          <a:prstGeom prst="rect">
            <a:avLst/>
          </a:prstGeom>
          <a:noFill/>
        </p:spPr>
      </p:pic>
      <p:sp>
        <p:nvSpPr>
          <p:cNvPr id="5" name="Nadpis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 Sdružený regulátor - průřez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Pomocné pohony  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D:\_____DEPO\_HNACÍ_VOZIDLA\742BUCHAR 09\KURZ_742\Bez názvu742_pom_poh_bez_popisu – kopi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09675" y="2443956"/>
            <a:ext cx="6724650" cy="28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____DEPO\_HNACÍ_VOZIDLA\742BUCHAR 09\KURZ_742\742_Pom_poh_pop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-9525"/>
            <a:ext cx="8410575" cy="6877050"/>
          </a:xfrm>
          <a:prstGeom prst="rect">
            <a:avLst/>
          </a:prstGeom>
          <a:noFill/>
        </p:spPr>
      </p:pic>
      <p:sp>
        <p:nvSpPr>
          <p:cNvPr id="3" name="Elipsa 2"/>
          <p:cNvSpPr/>
          <p:nvPr/>
        </p:nvSpPr>
        <p:spPr>
          <a:xfrm>
            <a:off x="1000100" y="2357430"/>
            <a:ext cx="1000132" cy="107157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1000100" y="5500702"/>
            <a:ext cx="1000132" cy="107157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5357818" y="2357430"/>
            <a:ext cx="1000132" cy="107157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5429256" y="5429264"/>
            <a:ext cx="1000132" cy="107157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571472" y="285728"/>
            <a:ext cx="8572528" cy="63579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____DEPO\_HNACÍ_VOZIDLA\742BUCHAR 09\KURZ_742\742_Pom_poh_pop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-9525"/>
            <a:ext cx="8410575" cy="6877050"/>
          </a:xfrm>
          <a:prstGeom prst="rect">
            <a:avLst/>
          </a:prstGeom>
          <a:noFill/>
        </p:spPr>
      </p:pic>
      <p:sp>
        <p:nvSpPr>
          <p:cNvPr id="5" name="Elipsa 4"/>
          <p:cNvSpPr/>
          <p:nvPr/>
        </p:nvSpPr>
        <p:spPr>
          <a:xfrm>
            <a:off x="1571604" y="4929198"/>
            <a:ext cx="1000132" cy="142876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Elipsa 2"/>
          <p:cNvSpPr/>
          <p:nvPr/>
        </p:nvSpPr>
        <p:spPr>
          <a:xfrm>
            <a:off x="1571604" y="1643050"/>
            <a:ext cx="1000132" cy="928694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571472" y="214290"/>
            <a:ext cx="8572528" cy="664371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____DEPO\_HNACÍ_VOZIDLA\742BUCHAR 09\KURZ_742\742_Pom_poh_pop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-9525"/>
            <a:ext cx="8410575" cy="6877050"/>
          </a:xfrm>
          <a:prstGeom prst="rect">
            <a:avLst/>
          </a:prstGeom>
          <a:noFill/>
        </p:spPr>
      </p:pic>
      <p:sp>
        <p:nvSpPr>
          <p:cNvPr id="3" name="Elipsa 2"/>
          <p:cNvSpPr/>
          <p:nvPr/>
        </p:nvSpPr>
        <p:spPr>
          <a:xfrm>
            <a:off x="4643438" y="2357430"/>
            <a:ext cx="785818" cy="71438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4714876" y="5286388"/>
            <a:ext cx="785818" cy="71438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6500826" y="2500306"/>
            <a:ext cx="785818" cy="71438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6572264" y="5286388"/>
            <a:ext cx="785818" cy="71438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357166"/>
            <a:ext cx="8715404" cy="62865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____DEPO\_HNACÍ_VOZIDLA\742BUCHAR 09\KURZ_742\742_Pom_poh_pop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-9525"/>
            <a:ext cx="8410575" cy="6877050"/>
          </a:xfrm>
          <a:prstGeom prst="rect">
            <a:avLst/>
          </a:prstGeom>
          <a:noFill/>
        </p:spPr>
      </p:pic>
      <p:sp>
        <p:nvSpPr>
          <p:cNvPr id="3" name="Elipsa 2"/>
          <p:cNvSpPr/>
          <p:nvPr/>
        </p:nvSpPr>
        <p:spPr>
          <a:xfrm>
            <a:off x="6000760" y="2357430"/>
            <a:ext cx="1000132" cy="107157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6000760" y="5143512"/>
            <a:ext cx="1000132" cy="107157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8929718" cy="65722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7148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eaLnBrk="1" hangingPunct="1"/>
            <a:r>
              <a:rPr lang="cs-CZ" sz="2400" dirty="0" smtClean="0"/>
              <a:t>Pohled na palivovou nádrž</a:t>
            </a:r>
          </a:p>
        </p:txBody>
      </p:sp>
      <p:pic>
        <p:nvPicPr>
          <p:cNvPr id="8195" name="Picture 4" descr="Nádr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>
          <a:xfrm>
            <a:off x="0" y="549275"/>
            <a:ext cx="9144000" cy="6308725"/>
          </a:xfrm>
          <a:noFill/>
        </p:spPr>
      </p:pic>
      <p:sp>
        <p:nvSpPr>
          <p:cNvPr id="8196" name="AutoShape 10"/>
          <p:cNvSpPr>
            <a:spLocks noChangeArrowheads="1"/>
          </p:cNvSpPr>
          <p:nvPr/>
        </p:nvSpPr>
        <p:spPr bwMode="auto">
          <a:xfrm>
            <a:off x="857225" y="6021388"/>
            <a:ext cx="1357322" cy="622322"/>
          </a:xfrm>
          <a:prstGeom prst="wedgeRoundRectCallout">
            <a:avLst>
              <a:gd name="adj1" fmla="val 98601"/>
              <a:gd name="adj2" fmla="val -167340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Stavoznak nafty</a:t>
            </a:r>
          </a:p>
        </p:txBody>
      </p:sp>
      <p:sp>
        <p:nvSpPr>
          <p:cNvPr id="8197" name="AutoShape 11"/>
          <p:cNvSpPr>
            <a:spLocks noChangeArrowheads="1"/>
          </p:cNvSpPr>
          <p:nvPr/>
        </p:nvSpPr>
        <p:spPr bwMode="auto">
          <a:xfrm>
            <a:off x="6572264" y="6021388"/>
            <a:ext cx="2103424" cy="622322"/>
          </a:xfrm>
          <a:prstGeom prst="wedgeRoundRectCallout">
            <a:avLst>
              <a:gd name="adj1" fmla="val -100157"/>
              <a:gd name="adj2" fmla="val -242559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Nalévací hrdlo uzamčené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742\740 FOTO\P1010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____DEPO\_HNACÍ_VOZIDLA\742BUCHAR 09\KURZ_742\742_Pom_poh_pop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-9525"/>
            <a:ext cx="8410575" cy="6877050"/>
          </a:xfrm>
          <a:prstGeom prst="rect">
            <a:avLst/>
          </a:prstGeom>
          <a:noFill/>
        </p:spPr>
      </p:pic>
      <p:sp>
        <p:nvSpPr>
          <p:cNvPr id="3" name="Elipsa 2"/>
          <p:cNvSpPr/>
          <p:nvPr/>
        </p:nvSpPr>
        <p:spPr>
          <a:xfrm>
            <a:off x="5143504" y="714356"/>
            <a:ext cx="2214578" cy="1285884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5143504" y="5000636"/>
            <a:ext cx="2214578" cy="1285884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285728"/>
            <a:ext cx="8786842" cy="65722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214282" y="2714620"/>
            <a:ext cx="1571635" cy="1293814"/>
          </a:xfrm>
          <a:prstGeom prst="wedgeRoundRectCallout">
            <a:avLst>
              <a:gd name="adj1" fmla="val 174325"/>
              <a:gd name="adj2" fmla="val -7451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Vzduchová spojka ventilátoru HVO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_____DEPO\_HNACÍ_VOZIDLA\742BUCHAR 09\KURZ_742\742_spojka_ventilator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04848"/>
            <a:ext cx="8734892" cy="6153151"/>
          </a:xfrm>
          <a:prstGeom prst="rect">
            <a:avLst/>
          </a:prstGeom>
          <a:noFill/>
        </p:spPr>
      </p:pic>
      <p:sp>
        <p:nvSpPr>
          <p:cNvPr id="3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Pneumatická</a:t>
            </a:r>
            <a:r>
              <a:rPr kumimoji="0" lang="cs-CZ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spojka ventilátoru chlazení chlad.kap.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7143768" y="714356"/>
            <a:ext cx="1193827" cy="665148"/>
          </a:xfrm>
          <a:prstGeom prst="wedgeRoundRectCallout">
            <a:avLst>
              <a:gd name="adj1" fmla="val -165646"/>
              <a:gd name="adj2" fmla="val 22849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Přítlačný kotouč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____DEPO\_HNACÍ_VOZIDLA\742BUCHAR 09\KURZ_742\742_Pom_poh_pop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-9525"/>
            <a:ext cx="8410575" cy="6877050"/>
          </a:xfrm>
          <a:prstGeom prst="rect">
            <a:avLst/>
          </a:prstGeom>
          <a:noFill/>
        </p:spPr>
      </p:pic>
      <p:sp>
        <p:nvSpPr>
          <p:cNvPr id="3" name="Elipsa 2"/>
          <p:cNvSpPr/>
          <p:nvPr/>
        </p:nvSpPr>
        <p:spPr>
          <a:xfrm>
            <a:off x="6715140" y="2143116"/>
            <a:ext cx="1143008" cy="1285884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6715140" y="5000636"/>
            <a:ext cx="1143008" cy="1285884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_____DEPO\_HNACÍ_VOZIDLA\742BUCHAR 09\KURZ_742\K3LOK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571481"/>
            <a:ext cx="9134475" cy="6286519"/>
          </a:xfrm>
          <a:prstGeom prst="rect">
            <a:avLst/>
          </a:prstGeom>
          <a:noFill/>
        </p:spPr>
      </p:pic>
      <p:sp>
        <p:nvSpPr>
          <p:cNvPr id="3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cs-CZ" sz="3200" dirty="0" smtClean="0">
                <a:latin typeface="+mj-lt"/>
                <a:ea typeface="+mj-ea"/>
                <a:cs typeface="+mj-cs"/>
              </a:rPr>
              <a:t>Kompresor K3 Lok1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214282" y="1557338"/>
            <a:ext cx="2214578" cy="800092"/>
          </a:xfrm>
          <a:prstGeom prst="wedgeRoundRectCallout">
            <a:avLst>
              <a:gd name="adj1" fmla="val 113820"/>
              <a:gd name="adj2" fmla="val 430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Vysokotlaký válec</a:t>
            </a:r>
          </a:p>
          <a:p>
            <a:r>
              <a:rPr lang="cs-CZ" dirty="0"/>
              <a:t>Druhý stupeň </a:t>
            </a:r>
            <a:r>
              <a:rPr lang="cs-CZ" dirty="0" smtClean="0"/>
              <a:t>9,8b</a:t>
            </a:r>
            <a:endParaRPr lang="cs-CZ" dirty="0"/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0" y="5929330"/>
            <a:ext cx="2243128" cy="504824"/>
          </a:xfrm>
          <a:prstGeom prst="wedgeRoundRectCallout">
            <a:avLst>
              <a:gd name="adj1" fmla="val -31560"/>
              <a:gd name="adj2" fmla="val -12170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Spojka </a:t>
            </a:r>
            <a:r>
              <a:rPr lang="cs-CZ" dirty="0" err="1"/>
              <a:t>Giubo</a:t>
            </a:r>
            <a:r>
              <a:rPr lang="cs-CZ" dirty="0"/>
              <a:t>-</a:t>
            </a:r>
            <a:r>
              <a:rPr lang="cs-CZ" dirty="0" err="1"/>
              <a:t>Götze</a:t>
            </a:r>
            <a:endParaRPr lang="cs-CZ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6715140" y="5786454"/>
            <a:ext cx="2000264" cy="857255"/>
          </a:xfrm>
          <a:prstGeom prst="wedgeRoundRectCallout">
            <a:avLst>
              <a:gd name="adj1" fmla="val -160488"/>
              <a:gd name="adj2" fmla="val 6924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Nízkotlaký válec</a:t>
            </a:r>
          </a:p>
          <a:p>
            <a:r>
              <a:rPr lang="cs-CZ" dirty="0"/>
              <a:t>První stupeň 3 b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6500826" y="642918"/>
            <a:ext cx="2643174" cy="428628"/>
          </a:xfrm>
          <a:prstGeom prst="wedgeRoundRectCallout">
            <a:avLst>
              <a:gd name="adj1" fmla="val -29880"/>
              <a:gd name="adj2" fmla="val 23939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Pojistný  </a:t>
            </a:r>
            <a:r>
              <a:rPr lang="cs-CZ" dirty="0"/>
              <a:t>ventil 1.stupně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7524750" y="1928802"/>
            <a:ext cx="1619250" cy="785818"/>
          </a:xfrm>
          <a:prstGeom prst="wedgeRoundRectCallout">
            <a:avLst>
              <a:gd name="adj1" fmla="val -117903"/>
              <a:gd name="adj2" fmla="val 101863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Spouštěč kompresoru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7162770" y="3643314"/>
            <a:ext cx="1981230" cy="725483"/>
          </a:xfrm>
          <a:prstGeom prst="wedgeRoundRectCallout">
            <a:avLst>
              <a:gd name="adj1" fmla="val -100520"/>
              <a:gd name="adj2" fmla="val 123933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Zubové čerpadlo </a:t>
            </a:r>
            <a:r>
              <a:rPr lang="cs-CZ" dirty="0" smtClean="0"/>
              <a:t>mazání </a:t>
            </a:r>
            <a:r>
              <a:rPr lang="cs-CZ" dirty="0"/>
              <a:t>3-4b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742\740 FOTO\P10100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  <p:sp>
        <p:nvSpPr>
          <p:cNvPr id="3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Mezichladič</a:t>
            </a:r>
            <a:r>
              <a:rPr kumimoji="0" lang="cs-CZ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vzduchu k</a:t>
            </a:r>
            <a:r>
              <a:rPr lang="cs-CZ" sz="3200" dirty="0" err="1" smtClean="0">
                <a:latin typeface="+mj-lt"/>
                <a:ea typeface="+mj-ea"/>
                <a:cs typeface="+mj-cs"/>
              </a:rPr>
              <a:t>ompresoru</a:t>
            </a:r>
            <a:r>
              <a:rPr lang="cs-CZ" sz="3200" dirty="0" smtClean="0">
                <a:latin typeface="+mj-lt"/>
                <a:ea typeface="+mj-ea"/>
                <a:cs typeface="+mj-cs"/>
              </a:rPr>
              <a:t> K3 Lok1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742\740 FOTO\P1010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143372" y="3929066"/>
            <a:ext cx="2214578" cy="500066"/>
          </a:xfrm>
          <a:prstGeom prst="wedgeRoundRectCallout">
            <a:avLst>
              <a:gd name="adj1" fmla="val 121943"/>
              <a:gd name="adj2" fmla="val 121215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Rozvaděč DAKO L-TR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742\740 FOTO\P1010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  <p:sp>
        <p:nvSpPr>
          <p:cNvPr id="3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+mj-lt"/>
                <a:ea typeface="+mj-ea"/>
                <a:cs typeface="+mj-cs"/>
              </a:rPr>
              <a:t>Rozvaděč DAKO L-TR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6500826" y="4929198"/>
            <a:ext cx="2643174" cy="500066"/>
          </a:xfrm>
          <a:prstGeom prst="wedgeRoundRectCallout">
            <a:avLst>
              <a:gd name="adj1" fmla="val -67786"/>
              <a:gd name="adj2" fmla="val 3128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Brzda zapnuta - vypnuta</a:t>
            </a:r>
            <a:endParaRPr lang="cs-CZ" dirty="0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7000892" y="4000504"/>
            <a:ext cx="1928826" cy="500066"/>
          </a:xfrm>
          <a:prstGeom prst="wedgeRoundRectCallout">
            <a:avLst>
              <a:gd name="adj1" fmla="val -56053"/>
              <a:gd name="adj2" fmla="val -19054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 smtClean="0"/>
              <a:t>Přestavovač</a:t>
            </a:r>
            <a:r>
              <a:rPr lang="cs-CZ" dirty="0" smtClean="0"/>
              <a:t> O-N</a:t>
            </a:r>
            <a:endParaRPr lang="cs-CZ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857224" y="5429264"/>
            <a:ext cx="2643206" cy="500066"/>
          </a:xfrm>
          <a:prstGeom prst="wedgeRoundRectCallout">
            <a:avLst>
              <a:gd name="adj1" fmla="val 101527"/>
              <a:gd name="adj2" fmla="val -5264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Odstranění přebití brzdy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360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800" smtClean="0">
                <a:solidFill>
                  <a:srgbClr val="FF3300"/>
                </a:solidFill>
              </a:rPr>
              <a:t>Vzduchový okruh</a:t>
            </a:r>
            <a:r>
              <a:rPr lang="cs-CZ" sz="4000" smtClean="0"/>
              <a:t> </a:t>
            </a:r>
          </a:p>
        </p:txBody>
      </p:sp>
      <p:pic>
        <p:nvPicPr>
          <p:cNvPr id="61443" name="Picture 4" descr="Vzduchový okruh barv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>
          <a:xfrm>
            <a:off x="0" y="620713"/>
            <a:ext cx="9144000" cy="6237287"/>
          </a:xfrm>
          <a:solidFill>
            <a:schemeClr val="hlink"/>
          </a:solidFill>
        </p:spPr>
      </p:pic>
      <p:sp>
        <p:nvSpPr>
          <p:cNvPr id="49162" name="AutoShape 10"/>
          <p:cNvSpPr>
            <a:spLocks/>
          </p:cNvSpPr>
          <p:nvPr/>
        </p:nvSpPr>
        <p:spPr bwMode="auto">
          <a:xfrm>
            <a:off x="214282" y="0"/>
            <a:ext cx="1296988" cy="928670"/>
          </a:xfrm>
          <a:prstGeom prst="borderCallout2">
            <a:avLst>
              <a:gd name="adj1" fmla="val 31718"/>
              <a:gd name="adj2" fmla="val 105875"/>
              <a:gd name="adj3" fmla="val 31718"/>
              <a:gd name="adj4" fmla="val 112116"/>
              <a:gd name="adj5" fmla="val 119940"/>
              <a:gd name="adj6" fmla="val 134734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Brzdič samočinné brzdy</a:t>
            </a:r>
          </a:p>
        </p:txBody>
      </p:sp>
      <p:sp>
        <p:nvSpPr>
          <p:cNvPr id="49163" name="AutoShape 11"/>
          <p:cNvSpPr>
            <a:spLocks/>
          </p:cNvSpPr>
          <p:nvPr/>
        </p:nvSpPr>
        <p:spPr bwMode="auto">
          <a:xfrm>
            <a:off x="5429256" y="25400"/>
            <a:ext cx="1509707" cy="617518"/>
          </a:xfrm>
          <a:prstGeom prst="borderCallout2">
            <a:avLst>
              <a:gd name="adj1" fmla="val 30125"/>
              <a:gd name="adj2" fmla="val 107630"/>
              <a:gd name="adj3" fmla="val 30125"/>
              <a:gd name="adj4" fmla="val 131162"/>
              <a:gd name="adj5" fmla="val 279433"/>
              <a:gd name="adj6" fmla="val 176658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Pojistný ventil I stupně</a:t>
            </a:r>
          </a:p>
        </p:txBody>
      </p:sp>
      <p:sp>
        <p:nvSpPr>
          <p:cNvPr id="49164" name="AutoShape 12"/>
          <p:cNvSpPr>
            <a:spLocks/>
          </p:cNvSpPr>
          <p:nvPr/>
        </p:nvSpPr>
        <p:spPr bwMode="auto">
          <a:xfrm>
            <a:off x="7858148" y="333374"/>
            <a:ext cx="1285852" cy="452419"/>
          </a:xfrm>
          <a:prstGeom prst="borderCallout2">
            <a:avLst>
              <a:gd name="adj1" fmla="val 52940"/>
              <a:gd name="adj2" fmla="val -8333"/>
              <a:gd name="adj3" fmla="val 52940"/>
              <a:gd name="adj4" fmla="val -31944"/>
              <a:gd name="adj5" fmla="val 137556"/>
              <a:gd name="adj6" fmla="val -49639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Mezichladič</a:t>
            </a:r>
            <a:endParaRPr lang="cs-CZ" dirty="0"/>
          </a:p>
        </p:txBody>
      </p:sp>
      <p:sp>
        <p:nvSpPr>
          <p:cNvPr id="49165" name="AutoShape 13"/>
          <p:cNvSpPr>
            <a:spLocks/>
          </p:cNvSpPr>
          <p:nvPr/>
        </p:nvSpPr>
        <p:spPr bwMode="auto">
          <a:xfrm>
            <a:off x="7286644" y="-14288"/>
            <a:ext cx="1252519" cy="371454"/>
          </a:xfrm>
          <a:prstGeom prst="borderCallout2">
            <a:avLst>
              <a:gd name="adj1" fmla="val 56250"/>
              <a:gd name="adj2" fmla="val -8333"/>
              <a:gd name="adj3" fmla="val 56250"/>
              <a:gd name="adj4" fmla="val -16495"/>
              <a:gd name="adj5" fmla="val 384728"/>
              <a:gd name="adj6" fmla="val 13003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Kompresor</a:t>
            </a:r>
          </a:p>
        </p:txBody>
      </p:sp>
      <p:sp>
        <p:nvSpPr>
          <p:cNvPr id="49166" name="AutoShape 14"/>
          <p:cNvSpPr>
            <a:spLocks/>
          </p:cNvSpPr>
          <p:nvPr/>
        </p:nvSpPr>
        <p:spPr bwMode="auto">
          <a:xfrm>
            <a:off x="5357818" y="785794"/>
            <a:ext cx="1566857" cy="379396"/>
          </a:xfrm>
          <a:prstGeom prst="borderCallout2">
            <a:avLst>
              <a:gd name="adj1" fmla="val 52940"/>
              <a:gd name="adj2" fmla="val 107194"/>
              <a:gd name="adj3" fmla="val 52940"/>
              <a:gd name="adj4" fmla="val 107194"/>
              <a:gd name="adj5" fmla="val 256748"/>
              <a:gd name="adj6" fmla="val 105676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Pojistný ventil</a:t>
            </a:r>
            <a:r>
              <a:rPr lang="cs-CZ" dirty="0">
                <a:solidFill>
                  <a:srgbClr val="996633"/>
                </a:solidFill>
              </a:rPr>
              <a:t> </a:t>
            </a:r>
          </a:p>
        </p:txBody>
      </p:sp>
      <p:sp>
        <p:nvSpPr>
          <p:cNvPr id="49167" name="AutoShape 15"/>
          <p:cNvSpPr>
            <a:spLocks/>
          </p:cNvSpPr>
          <p:nvPr/>
        </p:nvSpPr>
        <p:spPr bwMode="auto">
          <a:xfrm>
            <a:off x="3059113" y="0"/>
            <a:ext cx="1504950" cy="642918"/>
          </a:xfrm>
          <a:prstGeom prst="borderCallout2">
            <a:avLst>
              <a:gd name="adj1" fmla="val 43903"/>
              <a:gd name="adj2" fmla="val 105065"/>
              <a:gd name="adj3" fmla="val 43903"/>
              <a:gd name="adj4" fmla="val 116560"/>
              <a:gd name="adj5" fmla="val 196539"/>
              <a:gd name="adj6" fmla="val 142183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Hlavní vzduchojemy</a:t>
            </a:r>
          </a:p>
        </p:txBody>
      </p:sp>
      <p:sp>
        <p:nvSpPr>
          <p:cNvPr id="49168" name="AutoShape 16"/>
          <p:cNvSpPr>
            <a:spLocks/>
          </p:cNvSpPr>
          <p:nvPr/>
        </p:nvSpPr>
        <p:spPr bwMode="auto">
          <a:xfrm>
            <a:off x="6715140" y="5084763"/>
            <a:ext cx="2428860" cy="415939"/>
          </a:xfrm>
          <a:prstGeom prst="borderCallout2">
            <a:avLst>
              <a:gd name="adj1" fmla="val 31856"/>
              <a:gd name="adj2" fmla="val -8333"/>
              <a:gd name="adj3" fmla="val 31856"/>
              <a:gd name="adj4" fmla="val -23093"/>
              <a:gd name="adj5" fmla="val -220910"/>
              <a:gd name="adj6" fmla="val -25511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Napájecí potrubí </a:t>
            </a:r>
            <a:r>
              <a:rPr lang="cs-CZ" dirty="0" smtClean="0"/>
              <a:t>9,8 </a:t>
            </a:r>
            <a:r>
              <a:rPr lang="cs-CZ" dirty="0"/>
              <a:t>B</a:t>
            </a:r>
          </a:p>
        </p:txBody>
      </p:sp>
      <p:sp>
        <p:nvSpPr>
          <p:cNvPr id="49169" name="AutoShape 17"/>
          <p:cNvSpPr>
            <a:spLocks/>
          </p:cNvSpPr>
          <p:nvPr/>
        </p:nvSpPr>
        <p:spPr bwMode="auto">
          <a:xfrm>
            <a:off x="179388" y="3933825"/>
            <a:ext cx="914400" cy="923935"/>
          </a:xfrm>
          <a:prstGeom prst="borderCallout2">
            <a:avLst>
              <a:gd name="adj1" fmla="val 31856"/>
              <a:gd name="adj2" fmla="val 108333"/>
              <a:gd name="adj3" fmla="val 31856"/>
              <a:gd name="adj4" fmla="val 108333"/>
              <a:gd name="adj5" fmla="val 13865"/>
              <a:gd name="adj6" fmla="val 133527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Hlavní potrubí 5B</a:t>
            </a:r>
          </a:p>
        </p:txBody>
      </p:sp>
      <p:sp>
        <p:nvSpPr>
          <p:cNvPr id="49170" name="AutoShape 18"/>
          <p:cNvSpPr>
            <a:spLocks/>
          </p:cNvSpPr>
          <p:nvPr/>
        </p:nvSpPr>
        <p:spPr bwMode="auto">
          <a:xfrm>
            <a:off x="1571604" y="0"/>
            <a:ext cx="1428760" cy="642918"/>
          </a:xfrm>
          <a:prstGeom prst="borderCallout2">
            <a:avLst>
              <a:gd name="adj1" fmla="val 34287"/>
              <a:gd name="adj2" fmla="val 108333"/>
              <a:gd name="adj3" fmla="val 34287"/>
              <a:gd name="adj4" fmla="val 146181"/>
              <a:gd name="adj5" fmla="val 343893"/>
              <a:gd name="adj6" fmla="val 198246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Pomocný vzduchojem</a:t>
            </a:r>
          </a:p>
        </p:txBody>
      </p:sp>
      <p:sp>
        <p:nvSpPr>
          <p:cNvPr id="49171" name="AutoShape 19"/>
          <p:cNvSpPr>
            <a:spLocks/>
          </p:cNvSpPr>
          <p:nvPr/>
        </p:nvSpPr>
        <p:spPr bwMode="auto">
          <a:xfrm>
            <a:off x="2928926" y="3357562"/>
            <a:ext cx="1203337" cy="428627"/>
          </a:xfrm>
          <a:prstGeom prst="borderCallout2">
            <a:avLst>
              <a:gd name="adj1" fmla="val 52940"/>
              <a:gd name="adj2" fmla="val 108333"/>
              <a:gd name="adj3" fmla="val 52940"/>
              <a:gd name="adj4" fmla="val 112153"/>
              <a:gd name="adj5" fmla="val -68329"/>
              <a:gd name="adj6" fmla="val 124448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Rozváděč</a:t>
            </a:r>
            <a:endParaRPr lang="cs-CZ" dirty="0"/>
          </a:p>
        </p:txBody>
      </p:sp>
      <p:sp>
        <p:nvSpPr>
          <p:cNvPr id="49172" name="AutoShape 20"/>
          <p:cNvSpPr>
            <a:spLocks/>
          </p:cNvSpPr>
          <p:nvPr/>
        </p:nvSpPr>
        <p:spPr bwMode="auto">
          <a:xfrm>
            <a:off x="7786710" y="2133600"/>
            <a:ext cx="1357290" cy="723896"/>
          </a:xfrm>
          <a:prstGeom prst="borderCallout2">
            <a:avLst>
              <a:gd name="adj1" fmla="val 31856"/>
              <a:gd name="adj2" fmla="val -8333"/>
              <a:gd name="adj3" fmla="val 31856"/>
              <a:gd name="adj4" fmla="val -59551"/>
              <a:gd name="adj5" fmla="val 94552"/>
              <a:gd name="adj6" fmla="val -130171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Přístrojový vzduchojem</a:t>
            </a:r>
          </a:p>
        </p:txBody>
      </p:sp>
      <p:sp>
        <p:nvSpPr>
          <p:cNvPr id="49173" name="AutoShape 21"/>
          <p:cNvSpPr>
            <a:spLocks/>
          </p:cNvSpPr>
          <p:nvPr/>
        </p:nvSpPr>
        <p:spPr bwMode="auto">
          <a:xfrm>
            <a:off x="0" y="620712"/>
            <a:ext cx="1093788" cy="736585"/>
          </a:xfrm>
          <a:prstGeom prst="borderCallout2">
            <a:avLst>
              <a:gd name="adj1" fmla="val 31718"/>
              <a:gd name="adj2" fmla="val 108333"/>
              <a:gd name="adj3" fmla="val 31718"/>
              <a:gd name="adj4" fmla="val 138194"/>
              <a:gd name="adj5" fmla="val 53738"/>
              <a:gd name="adj6" fmla="val 129269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Přímočinný</a:t>
            </a:r>
            <a:r>
              <a:rPr lang="cs-CZ" dirty="0"/>
              <a:t> brzdič</a:t>
            </a:r>
          </a:p>
        </p:txBody>
      </p:sp>
      <p:sp>
        <p:nvSpPr>
          <p:cNvPr id="49174" name="AutoShape 22"/>
          <p:cNvSpPr>
            <a:spLocks/>
          </p:cNvSpPr>
          <p:nvPr/>
        </p:nvSpPr>
        <p:spPr bwMode="auto">
          <a:xfrm>
            <a:off x="4140200" y="6072206"/>
            <a:ext cx="1152525" cy="596882"/>
          </a:xfrm>
          <a:prstGeom prst="borderCallout2">
            <a:avLst>
              <a:gd name="adj1" fmla="val 52940"/>
              <a:gd name="adj2" fmla="val -6611"/>
              <a:gd name="adj3" fmla="val 52940"/>
              <a:gd name="adj4" fmla="val -33194"/>
              <a:gd name="adj5" fmla="val -37522"/>
              <a:gd name="adj6" fmla="val -118521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Brzdové válce</a:t>
            </a:r>
          </a:p>
        </p:txBody>
      </p:sp>
      <p:sp>
        <p:nvSpPr>
          <p:cNvPr id="49175" name="AutoShape 23"/>
          <p:cNvSpPr>
            <a:spLocks/>
          </p:cNvSpPr>
          <p:nvPr/>
        </p:nvSpPr>
        <p:spPr bwMode="auto">
          <a:xfrm>
            <a:off x="0" y="1785926"/>
            <a:ext cx="1000100" cy="428629"/>
          </a:xfrm>
          <a:prstGeom prst="borderCallout2">
            <a:avLst>
              <a:gd name="adj1" fmla="val 52556"/>
              <a:gd name="adj2" fmla="val 109213"/>
              <a:gd name="adj3" fmla="val 52556"/>
              <a:gd name="adj4" fmla="val 111708"/>
              <a:gd name="adj5" fmla="val 111917"/>
              <a:gd name="adj6" fmla="val 123447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Stěrače</a:t>
            </a:r>
          </a:p>
        </p:txBody>
      </p:sp>
      <p:sp>
        <p:nvSpPr>
          <p:cNvPr id="49176" name="AutoShape 24"/>
          <p:cNvSpPr>
            <a:spLocks/>
          </p:cNvSpPr>
          <p:nvPr/>
        </p:nvSpPr>
        <p:spPr bwMode="auto">
          <a:xfrm>
            <a:off x="7286644" y="6286520"/>
            <a:ext cx="1857356" cy="357190"/>
          </a:xfrm>
          <a:prstGeom prst="borderCallout2">
            <a:avLst>
              <a:gd name="adj1" fmla="val 39778"/>
              <a:gd name="adj2" fmla="val -6417"/>
              <a:gd name="adj3" fmla="val 39778"/>
              <a:gd name="adj4" fmla="val -11630"/>
              <a:gd name="adj5" fmla="val -82532"/>
              <a:gd name="adj6" fmla="val 27628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Mazání nákolků</a:t>
            </a:r>
          </a:p>
        </p:txBody>
      </p:sp>
      <p:sp>
        <p:nvSpPr>
          <p:cNvPr id="49177" name="AutoShape 25"/>
          <p:cNvSpPr>
            <a:spLocks/>
          </p:cNvSpPr>
          <p:nvPr/>
        </p:nvSpPr>
        <p:spPr bwMode="auto">
          <a:xfrm>
            <a:off x="1908175" y="6286520"/>
            <a:ext cx="1306504" cy="382568"/>
          </a:xfrm>
          <a:prstGeom prst="borderCallout2">
            <a:avLst>
              <a:gd name="adj1" fmla="val 52940"/>
              <a:gd name="adj2" fmla="val -8333"/>
              <a:gd name="adj3" fmla="val 52940"/>
              <a:gd name="adj4" fmla="val -20662"/>
              <a:gd name="adj5" fmla="val 3335"/>
              <a:gd name="adj6" fmla="val -46920"/>
            </a:avLst>
          </a:prstGeom>
          <a:solidFill>
            <a:srgbClr val="92D05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Písečníky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9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9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49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9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9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9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9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9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9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9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9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49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 animBg="1"/>
      <p:bldP spid="49162" grpId="1" animBg="1"/>
      <p:bldP spid="49163" grpId="0" animBg="1"/>
      <p:bldP spid="49163" grpId="1" animBg="1"/>
      <p:bldP spid="49164" grpId="0" animBg="1"/>
      <p:bldP spid="49164" grpId="1" animBg="1"/>
      <p:bldP spid="49165" grpId="0" animBg="1"/>
      <p:bldP spid="49165" grpId="1" animBg="1"/>
      <p:bldP spid="49166" grpId="0" animBg="1"/>
      <p:bldP spid="49166" grpId="1" animBg="1"/>
      <p:bldP spid="49167" grpId="0" animBg="1"/>
      <p:bldP spid="49167" grpId="1" animBg="1"/>
      <p:bldP spid="49168" grpId="0" animBg="1"/>
      <p:bldP spid="49168" grpId="1" animBg="1"/>
      <p:bldP spid="49169" grpId="0" animBg="1"/>
      <p:bldP spid="49169" grpId="1" animBg="1"/>
      <p:bldP spid="49170" grpId="0" animBg="1"/>
      <p:bldP spid="49170" grpId="1" animBg="1"/>
      <p:bldP spid="49171" grpId="0" animBg="1"/>
      <p:bldP spid="49171" grpId="1" animBg="1"/>
      <p:bldP spid="49172" grpId="0" animBg="1"/>
      <p:bldP spid="49172" grpId="1" animBg="1"/>
      <p:bldP spid="49173" grpId="0" animBg="1"/>
      <p:bldP spid="49173" grpId="1" animBg="1"/>
      <p:bldP spid="49174" grpId="0" animBg="1"/>
      <p:bldP spid="49174" grpId="1" animBg="1"/>
      <p:bldP spid="49175" grpId="0" animBg="1"/>
      <p:bldP spid="49175" grpId="1" animBg="1"/>
      <p:bldP spid="49176" grpId="0" animBg="1"/>
      <p:bldP spid="49176" grpId="1" animBg="1"/>
      <p:bldP spid="49177" grpId="0" animBg="1"/>
      <p:bldP spid="49177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Vodní okruh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1480"/>
            <a:ext cx="9144000" cy="6286520"/>
          </a:xfrm>
          <a:noFill/>
        </p:spPr>
      </p:pic>
      <p:sp>
        <p:nvSpPr>
          <p:cNvPr id="57351" name="AutoShape 7"/>
          <p:cNvSpPr>
            <a:spLocks noChangeArrowheads="1"/>
          </p:cNvSpPr>
          <p:nvPr/>
        </p:nvSpPr>
        <p:spPr bwMode="auto">
          <a:xfrm>
            <a:off x="1785918" y="642918"/>
            <a:ext cx="1285884" cy="785818"/>
          </a:xfrm>
          <a:prstGeom prst="wedgeRoundRectCallout">
            <a:avLst>
              <a:gd name="adj1" fmla="val 26105"/>
              <a:gd name="adj2" fmla="val 96310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Výměník </a:t>
            </a:r>
            <a:r>
              <a:rPr lang="cs-CZ" dirty="0" smtClean="0"/>
              <a:t>nafta/voda</a:t>
            </a:r>
            <a:endParaRPr lang="cs-CZ" dirty="0"/>
          </a:p>
        </p:txBody>
      </p:sp>
      <p:sp>
        <p:nvSpPr>
          <p:cNvPr id="57352" name="AutoShape 8"/>
          <p:cNvSpPr>
            <a:spLocks noChangeArrowheads="1"/>
          </p:cNvSpPr>
          <p:nvPr/>
        </p:nvSpPr>
        <p:spPr bwMode="auto">
          <a:xfrm>
            <a:off x="1857356" y="6072206"/>
            <a:ext cx="1022338" cy="785794"/>
          </a:xfrm>
          <a:prstGeom prst="wedgeRoundRectCallout">
            <a:avLst>
              <a:gd name="adj1" fmla="val 28084"/>
              <a:gd name="adj2" fmla="val -164792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Olejový chladič</a:t>
            </a:r>
          </a:p>
        </p:txBody>
      </p:sp>
      <p:sp>
        <p:nvSpPr>
          <p:cNvPr id="57353" name="AutoShape 9"/>
          <p:cNvSpPr>
            <a:spLocks noChangeArrowheads="1"/>
          </p:cNvSpPr>
          <p:nvPr/>
        </p:nvSpPr>
        <p:spPr bwMode="auto">
          <a:xfrm>
            <a:off x="214282" y="642918"/>
            <a:ext cx="1428760" cy="917591"/>
          </a:xfrm>
          <a:prstGeom prst="wedgeRoundRectCallout">
            <a:avLst>
              <a:gd name="adj1" fmla="val 76058"/>
              <a:gd name="adj2" fmla="val 169677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Mezichladič</a:t>
            </a:r>
            <a:r>
              <a:rPr lang="cs-CZ" dirty="0"/>
              <a:t> </a:t>
            </a:r>
            <a:r>
              <a:rPr lang="cs-CZ" dirty="0" smtClean="0"/>
              <a:t>sacího vzduchu</a:t>
            </a:r>
            <a:endParaRPr lang="cs-CZ" dirty="0"/>
          </a:p>
        </p:txBody>
      </p:sp>
      <p:sp>
        <p:nvSpPr>
          <p:cNvPr id="57354" name="AutoShape 10"/>
          <p:cNvSpPr>
            <a:spLocks noChangeArrowheads="1"/>
          </p:cNvSpPr>
          <p:nvPr/>
        </p:nvSpPr>
        <p:spPr bwMode="auto">
          <a:xfrm>
            <a:off x="3643306" y="642918"/>
            <a:ext cx="1571636" cy="428628"/>
          </a:xfrm>
          <a:prstGeom prst="wedgeRoundRectCallout">
            <a:avLst>
              <a:gd name="adj1" fmla="val -26749"/>
              <a:gd name="adj2" fmla="val 562375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Čerpadlo VVO</a:t>
            </a:r>
            <a:endParaRPr lang="cs-CZ" dirty="0"/>
          </a:p>
        </p:txBody>
      </p:sp>
      <p:sp>
        <p:nvSpPr>
          <p:cNvPr id="57355" name="AutoShape 11"/>
          <p:cNvSpPr>
            <a:spLocks noChangeArrowheads="1"/>
          </p:cNvSpPr>
          <p:nvPr/>
        </p:nvSpPr>
        <p:spPr bwMode="auto">
          <a:xfrm>
            <a:off x="4429124" y="1196975"/>
            <a:ext cx="1633539" cy="660389"/>
          </a:xfrm>
          <a:prstGeom prst="wedgeRoundRectCallout">
            <a:avLst>
              <a:gd name="adj1" fmla="val 25496"/>
              <a:gd name="adj2" fmla="val 121241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Chladící články VVO</a:t>
            </a:r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0" y="1928802"/>
            <a:ext cx="1285852" cy="714380"/>
          </a:xfrm>
          <a:prstGeom prst="wedgeRoundRectCallout">
            <a:avLst>
              <a:gd name="adj1" fmla="val -10468"/>
              <a:gd name="adj2" fmla="val 232273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Turbo</a:t>
            </a:r>
          </a:p>
          <a:p>
            <a:r>
              <a:rPr lang="cs-CZ" dirty="0" smtClean="0"/>
              <a:t>dmychadlo</a:t>
            </a:r>
            <a:endParaRPr lang="cs-CZ" dirty="0"/>
          </a:p>
        </p:txBody>
      </p:sp>
      <p:sp>
        <p:nvSpPr>
          <p:cNvPr id="57357" name="AutoShape 13"/>
          <p:cNvSpPr>
            <a:spLocks noChangeArrowheads="1"/>
          </p:cNvSpPr>
          <p:nvPr/>
        </p:nvSpPr>
        <p:spPr bwMode="auto">
          <a:xfrm>
            <a:off x="7956550" y="714356"/>
            <a:ext cx="1187450" cy="1000132"/>
          </a:xfrm>
          <a:prstGeom prst="wedgeRoundRectCallout">
            <a:avLst>
              <a:gd name="adj1" fmla="val -74839"/>
              <a:gd name="adj2" fmla="val 131928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Chladící články HVO</a:t>
            </a:r>
          </a:p>
        </p:txBody>
      </p:sp>
      <p:sp>
        <p:nvSpPr>
          <p:cNvPr id="57358" name="AutoShape 14"/>
          <p:cNvSpPr>
            <a:spLocks noChangeArrowheads="1"/>
          </p:cNvSpPr>
          <p:nvPr/>
        </p:nvSpPr>
        <p:spPr bwMode="auto">
          <a:xfrm>
            <a:off x="6072198" y="5643578"/>
            <a:ext cx="1571636" cy="428628"/>
          </a:xfrm>
          <a:prstGeom prst="wedgeRoundRectCallout">
            <a:avLst>
              <a:gd name="adj1" fmla="val -175345"/>
              <a:gd name="adj2" fmla="val -359295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Čerpadlo </a:t>
            </a:r>
            <a:r>
              <a:rPr lang="cs-CZ" dirty="0"/>
              <a:t>HVO</a:t>
            </a:r>
          </a:p>
        </p:txBody>
      </p:sp>
      <p:sp>
        <p:nvSpPr>
          <p:cNvPr id="57359" name="AutoShape 15"/>
          <p:cNvSpPr>
            <a:spLocks noChangeArrowheads="1"/>
          </p:cNvSpPr>
          <p:nvPr/>
        </p:nvSpPr>
        <p:spPr bwMode="auto">
          <a:xfrm>
            <a:off x="8097808" y="5949950"/>
            <a:ext cx="1046192" cy="908050"/>
          </a:xfrm>
          <a:prstGeom prst="wedgeRoundRectCallout">
            <a:avLst>
              <a:gd name="adj1" fmla="val -36584"/>
              <a:gd name="adj2" fmla="val -126955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Ruční křídlové čerpadlo</a:t>
            </a:r>
          </a:p>
        </p:txBody>
      </p:sp>
      <p:sp>
        <p:nvSpPr>
          <p:cNvPr id="57360" name="AutoShape 16"/>
          <p:cNvSpPr>
            <a:spLocks noChangeArrowheads="1"/>
          </p:cNvSpPr>
          <p:nvPr/>
        </p:nvSpPr>
        <p:spPr bwMode="auto">
          <a:xfrm>
            <a:off x="2928926" y="6215082"/>
            <a:ext cx="1357322" cy="642918"/>
          </a:xfrm>
          <a:prstGeom prst="wedgeRoundRectCallout">
            <a:avLst>
              <a:gd name="adj1" fmla="val 8237"/>
              <a:gd name="adj2" fmla="val -222534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Vysílače </a:t>
            </a:r>
            <a:r>
              <a:rPr lang="cs-CZ" dirty="0" smtClean="0"/>
              <a:t>teploměrů</a:t>
            </a:r>
            <a:endParaRPr lang="cs-CZ" dirty="0"/>
          </a:p>
        </p:txBody>
      </p:sp>
      <p:sp>
        <p:nvSpPr>
          <p:cNvPr id="57361" name="AutoShape 17"/>
          <p:cNvSpPr>
            <a:spLocks noChangeArrowheads="1"/>
          </p:cNvSpPr>
          <p:nvPr/>
        </p:nvSpPr>
        <p:spPr bwMode="auto">
          <a:xfrm>
            <a:off x="0" y="6092824"/>
            <a:ext cx="1785918" cy="765175"/>
          </a:xfrm>
          <a:prstGeom prst="wedgeRoundRectCallout">
            <a:avLst>
              <a:gd name="adj1" fmla="val -18190"/>
              <a:gd name="adj2" fmla="val -67616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Kalorifer topení stanoviště</a:t>
            </a:r>
          </a:p>
        </p:txBody>
      </p:sp>
      <p:sp>
        <p:nvSpPr>
          <p:cNvPr id="57362" name="AutoShape 18"/>
          <p:cNvSpPr>
            <a:spLocks noChangeArrowheads="1"/>
          </p:cNvSpPr>
          <p:nvPr/>
        </p:nvSpPr>
        <p:spPr bwMode="auto">
          <a:xfrm>
            <a:off x="5857884" y="6429372"/>
            <a:ext cx="2214578" cy="428628"/>
          </a:xfrm>
          <a:prstGeom prst="wedgeRoundRectCallout">
            <a:avLst>
              <a:gd name="adj1" fmla="val -125282"/>
              <a:gd name="adj2" fmla="val -492203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Termostat HVO 80°C</a:t>
            </a:r>
            <a:endParaRPr lang="cs-CZ" dirty="0"/>
          </a:p>
        </p:txBody>
      </p:sp>
      <p:sp>
        <p:nvSpPr>
          <p:cNvPr id="57363" name="AutoShape 19"/>
          <p:cNvSpPr>
            <a:spLocks noChangeArrowheads="1"/>
          </p:cNvSpPr>
          <p:nvPr/>
        </p:nvSpPr>
        <p:spPr bwMode="auto">
          <a:xfrm>
            <a:off x="6156325" y="642918"/>
            <a:ext cx="1439863" cy="642942"/>
          </a:xfrm>
          <a:prstGeom prst="wedgeRoundRectCallout">
            <a:avLst>
              <a:gd name="adj1" fmla="val 6879"/>
              <a:gd name="adj2" fmla="val 227899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Vyrovnávací nádrž</a:t>
            </a:r>
          </a:p>
        </p:txBody>
      </p:sp>
      <p:sp>
        <p:nvSpPr>
          <p:cNvPr id="57364" name="AutoShape 20"/>
          <p:cNvSpPr>
            <a:spLocks noChangeArrowheads="1"/>
          </p:cNvSpPr>
          <p:nvPr/>
        </p:nvSpPr>
        <p:spPr bwMode="auto">
          <a:xfrm>
            <a:off x="4429124" y="6235678"/>
            <a:ext cx="1360494" cy="622322"/>
          </a:xfrm>
          <a:prstGeom prst="wedgeRoundRectCallout">
            <a:avLst>
              <a:gd name="adj1" fmla="val -63962"/>
              <a:gd name="adj2" fmla="val -232683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Termostat </a:t>
            </a:r>
            <a:r>
              <a:rPr lang="cs-CZ" dirty="0"/>
              <a:t>VVO 60°C</a:t>
            </a:r>
          </a:p>
        </p:txBody>
      </p:sp>
      <p:sp>
        <p:nvSpPr>
          <p:cNvPr id="57365" name="AutoShape 21"/>
          <p:cNvSpPr>
            <a:spLocks noChangeArrowheads="1"/>
          </p:cNvSpPr>
          <p:nvPr/>
        </p:nvSpPr>
        <p:spPr bwMode="auto">
          <a:xfrm>
            <a:off x="7929586" y="2786058"/>
            <a:ext cx="1214414" cy="930280"/>
          </a:xfrm>
          <a:prstGeom prst="wedgeRoundRectCallout">
            <a:avLst>
              <a:gd name="adj1" fmla="val -77999"/>
              <a:gd name="adj2" fmla="val 45944"/>
              <a:gd name="adj3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Ventilátor </a:t>
            </a:r>
            <a:r>
              <a:rPr lang="cs-CZ" dirty="0" err="1"/>
              <a:t>chlazzení</a:t>
            </a:r>
            <a:r>
              <a:rPr lang="cs-CZ" dirty="0"/>
              <a:t> HVO</a:t>
            </a:r>
          </a:p>
        </p:txBody>
      </p:sp>
      <p:sp>
        <p:nvSpPr>
          <p:cNvPr id="57367" name="Line 23"/>
          <p:cNvSpPr>
            <a:spLocks noChangeShapeType="1"/>
          </p:cNvSpPr>
          <p:nvPr/>
        </p:nvSpPr>
        <p:spPr bwMode="auto">
          <a:xfrm>
            <a:off x="5867400" y="28527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7368" name="Line 24"/>
          <p:cNvSpPr>
            <a:spLocks noChangeShapeType="1"/>
          </p:cNvSpPr>
          <p:nvPr/>
        </p:nvSpPr>
        <p:spPr bwMode="auto">
          <a:xfrm flipH="1">
            <a:off x="5219700" y="32131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7369" name="Line 25"/>
          <p:cNvSpPr>
            <a:spLocks noChangeShapeType="1"/>
          </p:cNvSpPr>
          <p:nvPr/>
        </p:nvSpPr>
        <p:spPr bwMode="auto">
          <a:xfrm flipH="1">
            <a:off x="7092950" y="42926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7371" name="Line 27"/>
          <p:cNvSpPr>
            <a:spLocks noChangeShapeType="1"/>
          </p:cNvSpPr>
          <p:nvPr/>
        </p:nvSpPr>
        <p:spPr bwMode="auto">
          <a:xfrm>
            <a:off x="1979613" y="458152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8455" name="Line 28"/>
          <p:cNvSpPr>
            <a:spLocks noChangeShapeType="1"/>
          </p:cNvSpPr>
          <p:nvPr/>
        </p:nvSpPr>
        <p:spPr bwMode="auto">
          <a:xfrm>
            <a:off x="4643438" y="5229225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7373" name="Line 29"/>
          <p:cNvSpPr>
            <a:spLocks noChangeShapeType="1"/>
          </p:cNvSpPr>
          <p:nvPr/>
        </p:nvSpPr>
        <p:spPr bwMode="auto">
          <a:xfrm>
            <a:off x="4859338" y="234950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8457" name="Line 30"/>
          <p:cNvSpPr>
            <a:spLocks noChangeShapeType="1"/>
          </p:cNvSpPr>
          <p:nvPr/>
        </p:nvSpPr>
        <p:spPr bwMode="auto">
          <a:xfrm>
            <a:off x="2195513" y="40767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7375" name="Line 31"/>
          <p:cNvSpPr>
            <a:spLocks noChangeShapeType="1"/>
          </p:cNvSpPr>
          <p:nvPr/>
        </p:nvSpPr>
        <p:spPr bwMode="auto">
          <a:xfrm flipH="1">
            <a:off x="3924300" y="28527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7376" name="Line 32"/>
          <p:cNvSpPr>
            <a:spLocks noChangeShapeType="1"/>
          </p:cNvSpPr>
          <p:nvPr/>
        </p:nvSpPr>
        <p:spPr bwMode="auto">
          <a:xfrm>
            <a:off x="1692275" y="2565400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7377" name="Line 33"/>
          <p:cNvSpPr>
            <a:spLocks noChangeShapeType="1"/>
          </p:cNvSpPr>
          <p:nvPr/>
        </p:nvSpPr>
        <p:spPr bwMode="auto">
          <a:xfrm>
            <a:off x="1692275" y="4868863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0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Vodní okruhy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4.07407E-6 L -0.318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24" dur="20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21667 -2.5925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2615 L 3.33333E-6 0.0527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0.11805 1.48148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-0.10244 -2.22222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5.55556E-7 0.2782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97" dur="20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 animBg="1"/>
      <p:bldP spid="57352" grpId="0" animBg="1"/>
      <p:bldP spid="57353" grpId="0" animBg="1"/>
      <p:bldP spid="57354" grpId="0" animBg="1"/>
      <p:bldP spid="57355" grpId="0" animBg="1"/>
      <p:bldP spid="57356" grpId="0" animBg="1"/>
      <p:bldP spid="57357" grpId="0" animBg="1"/>
      <p:bldP spid="57358" grpId="0" animBg="1"/>
      <p:bldP spid="57359" grpId="0" animBg="1"/>
      <p:bldP spid="57360" grpId="0" animBg="1"/>
      <p:bldP spid="57361" grpId="0" animBg="1"/>
      <p:bldP spid="57362" grpId="0" animBg="1"/>
      <p:bldP spid="57363" grpId="0" animBg="1"/>
      <p:bldP spid="57364" grpId="0" animBg="1"/>
      <p:bldP spid="57365" grpId="0" animBg="1"/>
      <p:bldP spid="57367" grpId="0" animBg="1"/>
      <p:bldP spid="57368" grpId="0" animBg="1"/>
      <p:bldP spid="57369" grpId="0" animBg="1"/>
      <p:bldP spid="57371" grpId="0" animBg="1"/>
      <p:bldP spid="57373" grpId="0" animBg="1"/>
      <p:bldP spid="57375" grpId="0" animBg="1"/>
      <p:bldP spid="57376" grpId="0" animBg="1"/>
      <p:bldP spid="573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dvozek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</a:blip>
          <a:srcRect/>
          <a:stretch>
            <a:fillRect/>
          </a:stretch>
        </p:blipFill>
        <p:spPr>
          <a:xfrm>
            <a:off x="0" y="620713"/>
            <a:ext cx="9144000" cy="62372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Podvozek</a:t>
            </a:r>
            <a:endParaRPr lang="cs-CZ" sz="3200" dirty="0"/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7286644" y="6215082"/>
            <a:ext cx="1857356" cy="454006"/>
          </a:xfrm>
          <a:prstGeom prst="wedgeRoundRectCallout">
            <a:avLst>
              <a:gd name="adj1" fmla="val -9113"/>
              <a:gd name="adj2" fmla="val -244662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Šroubové pružiny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6929454" y="1142984"/>
            <a:ext cx="1785950" cy="1419244"/>
          </a:xfrm>
          <a:prstGeom prst="wedgeRoundRectCallout">
            <a:avLst>
              <a:gd name="adj1" fmla="val -159242"/>
              <a:gd name="adj2" fmla="val 157838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 smtClean="0"/>
              <a:t>Pryžokovové</a:t>
            </a:r>
            <a:endParaRPr lang="cs-CZ" dirty="0" smtClean="0"/>
          </a:p>
          <a:p>
            <a:r>
              <a:rPr lang="cs-CZ" dirty="0" smtClean="0"/>
              <a:t>sloupky</a:t>
            </a:r>
          </a:p>
          <a:p>
            <a:r>
              <a:rPr lang="cs-CZ" dirty="0" smtClean="0"/>
              <a:t>sekundárního</a:t>
            </a:r>
          </a:p>
          <a:p>
            <a:r>
              <a:rPr lang="cs-CZ" dirty="0" smtClean="0"/>
              <a:t>vypružení</a:t>
            </a:r>
            <a:endParaRPr lang="cs-CZ" dirty="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2700338" y="5949950"/>
            <a:ext cx="1657348" cy="693760"/>
          </a:xfrm>
          <a:prstGeom prst="wedgeRoundRectCallout">
            <a:avLst>
              <a:gd name="adj1" fmla="val -9614"/>
              <a:gd name="adj2" fmla="val -128505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Čepy kyvných ramen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785786" y="6215082"/>
            <a:ext cx="1643073" cy="479446"/>
          </a:xfrm>
          <a:prstGeom prst="wedgeRoundRectCallout">
            <a:avLst>
              <a:gd name="adj1" fmla="val 39567"/>
              <a:gd name="adj2" fmla="val -213891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Kyvné rameno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14282" y="3429000"/>
            <a:ext cx="1106464" cy="649288"/>
          </a:xfrm>
          <a:prstGeom prst="wedgeRoundRectCallout">
            <a:avLst>
              <a:gd name="adj1" fmla="val -20155"/>
              <a:gd name="adj2" fmla="val 165310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 Tlumiče</a:t>
            </a:r>
          </a:p>
          <a:p>
            <a:r>
              <a:rPr lang="cs-CZ" dirty="0" smtClean="0"/>
              <a:t>kmitů</a:t>
            </a:r>
            <a:endParaRPr lang="cs-CZ" dirty="0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1908175" y="2214555"/>
            <a:ext cx="1235065" cy="709620"/>
          </a:xfrm>
          <a:prstGeom prst="wedgeRoundRectCallout">
            <a:avLst>
              <a:gd name="adj1" fmla="val -37410"/>
              <a:gd name="adj2" fmla="val 193140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Značení obručí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2.96296E-6 L -0.78941 -0.0053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38889E-6 2.96296E-6 L -0.14965 2.96296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022E-16 L 0.24028 0.0053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0.02616 L 0.46059 0.026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-1.11111E-6 L 0.87621 0.0104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382 -0.00509 L 0.58299 0.2627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" y="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_____DEPO\_HNACÍ_VOZIDLA\742BUCHAR 09\KURZ_742\742_termost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54380" cy="6286520"/>
          </a:xfrm>
          <a:prstGeom prst="rect">
            <a:avLst/>
          </a:prstGeom>
          <a:noFill/>
        </p:spPr>
      </p:pic>
      <p:sp>
        <p:nvSpPr>
          <p:cNvPr id="3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+mj-lt"/>
                <a:ea typeface="+mj-ea"/>
                <a:cs typeface="+mj-cs"/>
              </a:rPr>
              <a:t>Termostaty vodních okruhů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3357554" y="3286124"/>
            <a:ext cx="428628" cy="4286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3571868" y="2357430"/>
            <a:ext cx="428628" cy="4286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_____DEPO\_HNACÍ_VOZIDLA\742BUCHAR 09\KURZ_742\742_olej_okru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" y="571480"/>
            <a:ext cx="9144000" cy="6039505"/>
          </a:xfrm>
          <a:prstGeom prst="rect">
            <a:avLst/>
          </a:prstGeom>
          <a:noFill/>
        </p:spPr>
      </p:pic>
      <p:sp>
        <p:nvSpPr>
          <p:cNvPr id="5" name="Nadpis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/>
              <a:t>Olejový</a:t>
            </a:r>
            <a:r>
              <a:rPr lang="cs-CZ" sz="3200" dirty="0" smtClean="0">
                <a:latin typeface="+mj-lt"/>
                <a:ea typeface="+mj-ea"/>
                <a:cs typeface="+mj-cs"/>
              </a:rPr>
              <a:t> okruh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929322" y="1000108"/>
            <a:ext cx="1779605" cy="658803"/>
          </a:xfrm>
          <a:prstGeom prst="wedgeRoundRectCallout">
            <a:avLst>
              <a:gd name="adj1" fmla="val -159759"/>
              <a:gd name="adj2" fmla="val 28228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Velké zubové čerpadlo</a:t>
            </a: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0" y="2857496"/>
            <a:ext cx="1462068" cy="728656"/>
          </a:xfrm>
          <a:prstGeom prst="wedgeRoundRectCallout">
            <a:avLst>
              <a:gd name="adj1" fmla="val 153402"/>
              <a:gd name="adj2" fmla="val 43015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Promazávací čerpadlo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0" y="4000504"/>
            <a:ext cx="785786" cy="642942"/>
          </a:xfrm>
          <a:prstGeom prst="wedgeRoundRectCallout">
            <a:avLst>
              <a:gd name="adj1" fmla="val 137658"/>
              <a:gd name="adj2" fmla="val 1333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Čistič oleje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" y="4786322"/>
            <a:ext cx="928662" cy="636598"/>
          </a:xfrm>
          <a:prstGeom prst="wedgeRoundRectCallout">
            <a:avLst>
              <a:gd name="adj1" fmla="val 104680"/>
              <a:gd name="adj2" fmla="val 4506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Vysílač teploty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714348" y="6499225"/>
            <a:ext cx="1558929" cy="358775"/>
          </a:xfrm>
          <a:prstGeom prst="wedgeRoundRectCallout">
            <a:avLst>
              <a:gd name="adj1" fmla="val 87932"/>
              <a:gd name="adj2" fmla="val -29036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Chladič oleje</a:t>
            </a: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5929322" y="2214554"/>
            <a:ext cx="1152525" cy="665148"/>
          </a:xfrm>
          <a:prstGeom prst="wedgeRoundRectCallout">
            <a:avLst>
              <a:gd name="adj1" fmla="val -155586"/>
              <a:gd name="adj2" fmla="val 25623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Sdružený Regulátor</a:t>
            </a:r>
            <a:endParaRPr lang="cs-CZ" dirty="0"/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7286644" y="2214554"/>
            <a:ext cx="1643074" cy="714380"/>
          </a:xfrm>
          <a:prstGeom prst="wedgeRoundRectCallout">
            <a:avLst>
              <a:gd name="adj1" fmla="val -170653"/>
              <a:gd name="adj2" fmla="val 29037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Tlakový spínač startovací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7848600" y="4857760"/>
            <a:ext cx="1295400" cy="701692"/>
          </a:xfrm>
          <a:prstGeom prst="wedgeRoundRectCallout">
            <a:avLst>
              <a:gd name="adj1" fmla="val -168339"/>
              <a:gd name="adj2" fmla="val -8699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Odstředivé filtry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4500562" y="6429396"/>
            <a:ext cx="3500462" cy="428604"/>
          </a:xfrm>
          <a:prstGeom prst="wedgeRoundRectCallout">
            <a:avLst>
              <a:gd name="adj1" fmla="val -36882"/>
              <a:gd name="adj2" fmla="val -18471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Tlakový spínač-omezení výkonu</a:t>
            </a: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7870805" y="5786454"/>
            <a:ext cx="1273195" cy="642942"/>
          </a:xfrm>
          <a:prstGeom prst="wedgeRoundRectCallout">
            <a:avLst>
              <a:gd name="adj1" fmla="val -274602"/>
              <a:gd name="adj2" fmla="val -20493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Vysílač tlaku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504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800" smtClean="0">
                <a:solidFill>
                  <a:srgbClr val="3333FF"/>
                </a:solidFill>
              </a:rPr>
              <a:t>Palivový okruh</a:t>
            </a:r>
          </a:p>
        </p:txBody>
      </p:sp>
      <p:pic>
        <p:nvPicPr>
          <p:cNvPr id="24579" name="Picture 8" descr="Palivový okruh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4" y="571480"/>
            <a:ext cx="9172364" cy="6286520"/>
          </a:xfrm>
          <a:noFill/>
        </p:spPr>
      </p:pic>
      <p:sp>
        <p:nvSpPr>
          <p:cNvPr id="60425" name="AutoShape 9"/>
          <p:cNvSpPr>
            <a:spLocks noChangeArrowheads="1"/>
          </p:cNvSpPr>
          <p:nvPr/>
        </p:nvSpPr>
        <p:spPr bwMode="auto">
          <a:xfrm>
            <a:off x="5357818" y="5786454"/>
            <a:ext cx="1281125" cy="642942"/>
          </a:xfrm>
          <a:prstGeom prst="wedgeRoundRectCallout">
            <a:avLst>
              <a:gd name="adj1" fmla="val -216677"/>
              <a:gd name="adj2" fmla="val -16289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Zpětná záklopka</a:t>
            </a:r>
          </a:p>
        </p:txBody>
      </p:sp>
      <p:sp>
        <p:nvSpPr>
          <p:cNvPr id="60426" name="AutoShape 10"/>
          <p:cNvSpPr>
            <a:spLocks noChangeArrowheads="1"/>
          </p:cNvSpPr>
          <p:nvPr/>
        </p:nvSpPr>
        <p:spPr bwMode="auto">
          <a:xfrm>
            <a:off x="6156325" y="4365625"/>
            <a:ext cx="1201757" cy="992201"/>
          </a:xfrm>
          <a:prstGeom prst="wedgeRoundRectCallout">
            <a:avLst>
              <a:gd name="adj1" fmla="val -223332"/>
              <a:gd name="adj2" fmla="val -6013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Zubové čerpadlo nafty</a:t>
            </a:r>
          </a:p>
        </p:txBody>
      </p:sp>
      <p:sp>
        <p:nvSpPr>
          <p:cNvPr id="60427" name="AutoShape 11"/>
          <p:cNvSpPr>
            <a:spLocks noChangeArrowheads="1"/>
          </p:cNvSpPr>
          <p:nvPr/>
        </p:nvSpPr>
        <p:spPr bwMode="auto">
          <a:xfrm>
            <a:off x="2714612" y="714357"/>
            <a:ext cx="928693" cy="411182"/>
          </a:xfrm>
          <a:prstGeom prst="wedgeRoundRectCallout">
            <a:avLst>
              <a:gd name="adj1" fmla="val 104336"/>
              <a:gd name="adj2" fmla="val 26871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Filtry</a:t>
            </a:r>
          </a:p>
        </p:txBody>
      </p:sp>
      <p:sp>
        <p:nvSpPr>
          <p:cNvPr id="60428" name="AutoShape 12"/>
          <p:cNvSpPr>
            <a:spLocks noChangeArrowheads="1"/>
          </p:cNvSpPr>
          <p:nvPr/>
        </p:nvSpPr>
        <p:spPr bwMode="auto">
          <a:xfrm>
            <a:off x="6084888" y="642918"/>
            <a:ext cx="1773260" cy="625495"/>
          </a:xfrm>
          <a:prstGeom prst="wedgeRoundRectCallout">
            <a:avLst>
              <a:gd name="adj1" fmla="val -129654"/>
              <a:gd name="adj2" fmla="val 17704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Vysílač tlaku na stanoviště</a:t>
            </a:r>
          </a:p>
        </p:txBody>
      </p:sp>
      <p:sp>
        <p:nvSpPr>
          <p:cNvPr id="60429" name="AutoShape 13"/>
          <p:cNvSpPr>
            <a:spLocks noChangeArrowheads="1"/>
          </p:cNvSpPr>
          <p:nvPr/>
        </p:nvSpPr>
        <p:spPr bwMode="auto">
          <a:xfrm>
            <a:off x="642911" y="549274"/>
            <a:ext cx="1071570" cy="665147"/>
          </a:xfrm>
          <a:prstGeom prst="wedgeRoundRectCallout">
            <a:avLst>
              <a:gd name="adj1" fmla="val 132726"/>
              <a:gd name="adj2" fmla="val 16162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Pojistný ventil</a:t>
            </a:r>
          </a:p>
        </p:txBody>
      </p:sp>
      <p:sp>
        <p:nvSpPr>
          <p:cNvPr id="60430" name="AutoShape 14"/>
          <p:cNvSpPr>
            <a:spLocks noChangeArrowheads="1"/>
          </p:cNvSpPr>
          <p:nvPr/>
        </p:nvSpPr>
        <p:spPr bwMode="auto">
          <a:xfrm>
            <a:off x="0" y="1357298"/>
            <a:ext cx="1428728" cy="642942"/>
          </a:xfrm>
          <a:prstGeom prst="wedgeRoundRectCallout">
            <a:avLst>
              <a:gd name="adj1" fmla="val 125286"/>
              <a:gd name="adj2" fmla="val 14671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Přepouštěcí ventil</a:t>
            </a:r>
          </a:p>
        </p:txBody>
      </p:sp>
      <p:sp>
        <p:nvSpPr>
          <p:cNvPr id="60431" name="AutoShape 15"/>
          <p:cNvSpPr>
            <a:spLocks noChangeArrowheads="1"/>
          </p:cNvSpPr>
          <p:nvPr/>
        </p:nvSpPr>
        <p:spPr bwMode="auto">
          <a:xfrm>
            <a:off x="0" y="3071810"/>
            <a:ext cx="1142976" cy="1004890"/>
          </a:xfrm>
          <a:prstGeom prst="wedgeRoundRectCallout">
            <a:avLst>
              <a:gd name="adj1" fmla="val 62718"/>
              <a:gd name="adj2" fmla="val -1167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Výměník nafta-voda</a:t>
            </a:r>
          </a:p>
        </p:txBody>
      </p:sp>
      <p:sp>
        <p:nvSpPr>
          <p:cNvPr id="60432" name="AutoShape 16"/>
          <p:cNvSpPr>
            <a:spLocks noChangeArrowheads="1"/>
          </p:cNvSpPr>
          <p:nvPr/>
        </p:nvSpPr>
        <p:spPr bwMode="auto">
          <a:xfrm>
            <a:off x="0" y="4581524"/>
            <a:ext cx="1214414" cy="633425"/>
          </a:xfrm>
          <a:prstGeom prst="wedgeRoundRectCallout">
            <a:avLst>
              <a:gd name="adj1" fmla="val 107981"/>
              <a:gd name="adj2" fmla="val -11886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Ruční čerpadlo</a:t>
            </a:r>
          </a:p>
        </p:txBody>
      </p:sp>
      <p:sp>
        <p:nvSpPr>
          <p:cNvPr id="12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+mj-lt"/>
                <a:ea typeface="+mj-ea"/>
                <a:cs typeface="+mj-cs"/>
              </a:rPr>
              <a:t>Paliv</a:t>
            </a:r>
            <a:r>
              <a:rPr kumimoji="0" lang="cs-CZ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ový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okruh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 animBg="1"/>
      <p:bldP spid="60426" grpId="0" animBg="1"/>
      <p:bldP spid="60427" grpId="0" animBg="1"/>
      <p:bldP spid="60428" grpId="0" animBg="1"/>
      <p:bldP spid="60429" grpId="0" animBg="1"/>
      <p:bldP spid="60430" grpId="0" animBg="1"/>
      <p:bldP spid="60431" grpId="0" animBg="1"/>
      <p:bldP spid="604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08568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2009158"/>
            <a:ext cx="5786478" cy="4339858"/>
          </a:xfr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Stanoviště strojvedoucího  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Stanoviště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>
          <a:xfrm>
            <a:off x="0" y="549275"/>
            <a:ext cx="9144000" cy="6308725"/>
          </a:xfrm>
          <a:noFill/>
        </p:spPr>
      </p:pic>
      <p:sp>
        <p:nvSpPr>
          <p:cNvPr id="92167" name="AutoShape 7"/>
          <p:cNvSpPr>
            <a:spLocks noChangeArrowheads="1"/>
          </p:cNvSpPr>
          <p:nvPr/>
        </p:nvSpPr>
        <p:spPr bwMode="auto">
          <a:xfrm>
            <a:off x="2571736" y="1714488"/>
            <a:ext cx="1357322" cy="714380"/>
          </a:xfrm>
          <a:prstGeom prst="wedgeRoundRectCallout">
            <a:avLst>
              <a:gd name="adj1" fmla="val -21954"/>
              <a:gd name="adj2" fmla="val 110510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Registrační rychloměr</a:t>
            </a:r>
          </a:p>
        </p:txBody>
      </p:sp>
      <p:sp>
        <p:nvSpPr>
          <p:cNvPr id="92168" name="AutoShape 8"/>
          <p:cNvSpPr>
            <a:spLocks noChangeArrowheads="1"/>
          </p:cNvSpPr>
          <p:nvPr/>
        </p:nvSpPr>
        <p:spPr bwMode="auto">
          <a:xfrm>
            <a:off x="0" y="1285860"/>
            <a:ext cx="1928794" cy="428628"/>
          </a:xfrm>
          <a:prstGeom prst="wedgeRoundRectCallout">
            <a:avLst>
              <a:gd name="adj1" fmla="val -31107"/>
              <a:gd name="adj2" fmla="val 371326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Tlak </a:t>
            </a:r>
            <a:r>
              <a:rPr lang="cs-CZ" dirty="0" err="1" smtClean="0"/>
              <a:t>turbodmych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92170" name="AutoShape 10"/>
          <p:cNvSpPr>
            <a:spLocks noChangeArrowheads="1"/>
          </p:cNvSpPr>
          <p:nvPr/>
        </p:nvSpPr>
        <p:spPr bwMode="auto">
          <a:xfrm>
            <a:off x="7786678" y="6429372"/>
            <a:ext cx="1357322" cy="428628"/>
          </a:xfrm>
          <a:prstGeom prst="wedgeRoundRectCallout">
            <a:avLst>
              <a:gd name="adj1" fmla="val 29596"/>
              <a:gd name="adj2" fmla="val -115904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 smtClean="0"/>
              <a:t>Dako</a:t>
            </a:r>
            <a:r>
              <a:rPr lang="cs-CZ" dirty="0" smtClean="0"/>
              <a:t> </a:t>
            </a:r>
            <a:r>
              <a:rPr lang="cs-CZ" dirty="0"/>
              <a:t>OL2</a:t>
            </a:r>
          </a:p>
        </p:txBody>
      </p:sp>
      <p:sp>
        <p:nvSpPr>
          <p:cNvPr id="92171" name="AutoShape 11"/>
          <p:cNvSpPr>
            <a:spLocks noChangeArrowheads="1"/>
          </p:cNvSpPr>
          <p:nvPr/>
        </p:nvSpPr>
        <p:spPr bwMode="auto">
          <a:xfrm>
            <a:off x="1857356" y="2214554"/>
            <a:ext cx="714380" cy="357190"/>
          </a:xfrm>
          <a:prstGeom prst="wedgeRoundRectCallout">
            <a:avLst>
              <a:gd name="adj1" fmla="val -84921"/>
              <a:gd name="adj2" fmla="val 603417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Stop</a:t>
            </a:r>
            <a:endParaRPr lang="cs-CZ" dirty="0"/>
          </a:p>
        </p:txBody>
      </p:sp>
      <p:sp>
        <p:nvSpPr>
          <p:cNvPr id="92172" name="AutoShape 12"/>
          <p:cNvSpPr>
            <a:spLocks noChangeArrowheads="1"/>
          </p:cNvSpPr>
          <p:nvPr/>
        </p:nvSpPr>
        <p:spPr bwMode="auto">
          <a:xfrm>
            <a:off x="4714876" y="6449992"/>
            <a:ext cx="781059" cy="408008"/>
          </a:xfrm>
          <a:prstGeom prst="wedgeRoundRectCallout">
            <a:avLst>
              <a:gd name="adj1" fmla="val 32405"/>
              <a:gd name="adj2" fmla="val -598092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Skluz</a:t>
            </a:r>
            <a:endParaRPr lang="cs-CZ" dirty="0"/>
          </a:p>
        </p:txBody>
      </p:sp>
      <p:sp>
        <p:nvSpPr>
          <p:cNvPr id="92173" name="AutoShape 13"/>
          <p:cNvSpPr>
            <a:spLocks noChangeArrowheads="1"/>
          </p:cNvSpPr>
          <p:nvPr/>
        </p:nvSpPr>
        <p:spPr bwMode="auto">
          <a:xfrm>
            <a:off x="4000496" y="1357298"/>
            <a:ext cx="1504956" cy="1017578"/>
          </a:xfrm>
          <a:prstGeom prst="wedgeRoundRectCallout">
            <a:avLst>
              <a:gd name="adj1" fmla="val -20616"/>
              <a:gd name="adj2" fmla="val 125266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Ampérmetr trakčního proudu</a:t>
            </a:r>
          </a:p>
        </p:txBody>
      </p:sp>
      <p:sp>
        <p:nvSpPr>
          <p:cNvPr id="92174" name="AutoShape 14"/>
          <p:cNvSpPr>
            <a:spLocks noChangeArrowheads="1"/>
          </p:cNvSpPr>
          <p:nvPr/>
        </p:nvSpPr>
        <p:spPr bwMode="auto">
          <a:xfrm>
            <a:off x="5572132" y="714356"/>
            <a:ext cx="1357322" cy="379396"/>
          </a:xfrm>
          <a:prstGeom prst="wedgeRoundRectCallout">
            <a:avLst>
              <a:gd name="adj1" fmla="val -65513"/>
              <a:gd name="adj2" fmla="val 524499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Otáčky </a:t>
            </a:r>
            <a:r>
              <a:rPr lang="cs-CZ" dirty="0"/>
              <a:t>NM</a:t>
            </a:r>
          </a:p>
        </p:txBody>
      </p:sp>
      <p:sp>
        <p:nvSpPr>
          <p:cNvPr id="92175" name="AutoShape 15"/>
          <p:cNvSpPr>
            <a:spLocks noChangeArrowheads="1"/>
          </p:cNvSpPr>
          <p:nvPr/>
        </p:nvSpPr>
        <p:spPr bwMode="auto">
          <a:xfrm>
            <a:off x="0" y="6429372"/>
            <a:ext cx="2643173" cy="428628"/>
          </a:xfrm>
          <a:prstGeom prst="wedgeRoundRectCallout">
            <a:avLst>
              <a:gd name="adj1" fmla="val 105184"/>
              <a:gd name="adj2" fmla="val -590582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Vysoká teplota vody </a:t>
            </a:r>
            <a:r>
              <a:rPr lang="cs-CZ" dirty="0"/>
              <a:t>NM I</a:t>
            </a:r>
          </a:p>
          <a:p>
            <a:endParaRPr lang="cs-CZ" dirty="0"/>
          </a:p>
        </p:txBody>
      </p:sp>
      <p:sp>
        <p:nvSpPr>
          <p:cNvPr id="92176" name="AutoShape 16"/>
          <p:cNvSpPr>
            <a:spLocks noChangeArrowheads="1"/>
          </p:cNvSpPr>
          <p:nvPr/>
        </p:nvSpPr>
        <p:spPr bwMode="auto">
          <a:xfrm>
            <a:off x="0" y="3929066"/>
            <a:ext cx="714348" cy="428628"/>
          </a:xfrm>
          <a:prstGeom prst="wedgeRoundRectCallout">
            <a:avLst>
              <a:gd name="adj1" fmla="val 114922"/>
              <a:gd name="adj2" fmla="val 93797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Start</a:t>
            </a:r>
            <a:endParaRPr lang="cs-CZ" dirty="0"/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857488" y="6227756"/>
            <a:ext cx="1643074" cy="630244"/>
          </a:xfrm>
          <a:prstGeom prst="wedgeRoundRectCallout">
            <a:avLst>
              <a:gd name="adj1" fmla="val 63493"/>
              <a:gd name="adj2" fmla="val -374947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Vysoká teplota</a:t>
            </a:r>
            <a:br>
              <a:rPr lang="cs-CZ" dirty="0" smtClean="0"/>
            </a:br>
            <a:r>
              <a:rPr lang="cs-CZ" dirty="0" smtClean="0"/>
              <a:t>vody NM II</a:t>
            </a:r>
            <a:endParaRPr lang="cs-CZ" dirty="0"/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5572132" y="6429372"/>
            <a:ext cx="1071570" cy="428628"/>
          </a:xfrm>
          <a:prstGeom prst="wedgeRoundRectCallout">
            <a:avLst>
              <a:gd name="adj1" fmla="val -18888"/>
              <a:gd name="adj2" fmla="val -586521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Nabíjení</a:t>
            </a:r>
            <a:endParaRPr lang="cs-CZ" dirty="0"/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>
            <a:off x="642910" y="1785926"/>
            <a:ext cx="1214446" cy="785794"/>
          </a:xfrm>
          <a:prstGeom prst="wedgeRoundRectCallout">
            <a:avLst>
              <a:gd name="adj1" fmla="val 24850"/>
              <a:gd name="adj2" fmla="val 224320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Zanesení</a:t>
            </a:r>
          </a:p>
          <a:p>
            <a:r>
              <a:rPr lang="cs-CZ" dirty="0" smtClean="0"/>
              <a:t>filtru sání</a:t>
            </a:r>
            <a:endParaRPr lang="cs-CZ" dirty="0"/>
          </a:p>
        </p:txBody>
      </p:sp>
      <p:sp>
        <p:nvSpPr>
          <p:cNvPr id="92180" name="AutoShape 20"/>
          <p:cNvSpPr>
            <a:spLocks noChangeArrowheads="1"/>
          </p:cNvSpPr>
          <p:nvPr/>
        </p:nvSpPr>
        <p:spPr bwMode="auto">
          <a:xfrm>
            <a:off x="6072198" y="1285860"/>
            <a:ext cx="1204929" cy="444488"/>
          </a:xfrm>
          <a:prstGeom prst="wedgeRoundRectCallout">
            <a:avLst>
              <a:gd name="adj1" fmla="val -98311"/>
              <a:gd name="adj2" fmla="val 453474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Tlak oleje </a:t>
            </a:r>
            <a:endParaRPr lang="cs-CZ" dirty="0"/>
          </a:p>
        </p:txBody>
      </p:sp>
      <p:sp>
        <p:nvSpPr>
          <p:cNvPr id="92181" name="AutoShape 21"/>
          <p:cNvSpPr>
            <a:spLocks noChangeArrowheads="1"/>
          </p:cNvSpPr>
          <p:nvPr/>
        </p:nvSpPr>
        <p:spPr bwMode="auto">
          <a:xfrm>
            <a:off x="7591397" y="1500174"/>
            <a:ext cx="1552603" cy="446074"/>
          </a:xfrm>
          <a:prstGeom prst="wedgeRoundRectCallout">
            <a:avLst>
              <a:gd name="adj1" fmla="val -136264"/>
              <a:gd name="adj2" fmla="val 388149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Teplota </a:t>
            </a:r>
            <a:r>
              <a:rPr lang="cs-CZ" dirty="0"/>
              <a:t>oleje</a:t>
            </a:r>
          </a:p>
        </p:txBody>
      </p:sp>
      <p:sp>
        <p:nvSpPr>
          <p:cNvPr id="92182" name="AutoShape 22"/>
          <p:cNvSpPr>
            <a:spLocks noChangeArrowheads="1"/>
          </p:cNvSpPr>
          <p:nvPr/>
        </p:nvSpPr>
        <p:spPr bwMode="auto">
          <a:xfrm>
            <a:off x="7500926" y="642918"/>
            <a:ext cx="1643074" cy="428628"/>
          </a:xfrm>
          <a:prstGeom prst="wedgeRoundRectCallout">
            <a:avLst>
              <a:gd name="adj1" fmla="val -124859"/>
              <a:gd name="adj2" fmla="val 471270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Teplota </a:t>
            </a:r>
            <a:r>
              <a:rPr lang="cs-CZ" dirty="0"/>
              <a:t>vody</a:t>
            </a:r>
          </a:p>
        </p:txBody>
      </p:sp>
      <p:sp>
        <p:nvSpPr>
          <p:cNvPr id="92183" name="AutoShape 23"/>
          <p:cNvSpPr>
            <a:spLocks noChangeArrowheads="1"/>
          </p:cNvSpPr>
          <p:nvPr/>
        </p:nvSpPr>
        <p:spPr bwMode="auto">
          <a:xfrm>
            <a:off x="6857984" y="4857760"/>
            <a:ext cx="2286016" cy="500066"/>
          </a:xfrm>
          <a:prstGeom prst="wedgeRoundRectCallout">
            <a:avLst>
              <a:gd name="adj1" fmla="val -35558"/>
              <a:gd name="adj2" fmla="val -283643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Tlak </a:t>
            </a:r>
            <a:r>
              <a:rPr lang="cs-CZ" dirty="0"/>
              <a:t>brzdového válce</a:t>
            </a:r>
          </a:p>
        </p:txBody>
      </p:sp>
      <p:sp>
        <p:nvSpPr>
          <p:cNvPr id="92184" name="AutoShape 24"/>
          <p:cNvSpPr>
            <a:spLocks noChangeArrowheads="1"/>
          </p:cNvSpPr>
          <p:nvPr/>
        </p:nvSpPr>
        <p:spPr bwMode="auto">
          <a:xfrm>
            <a:off x="6786578" y="6448406"/>
            <a:ext cx="928694" cy="409594"/>
          </a:xfrm>
          <a:prstGeom prst="wedgeRoundRectCallout">
            <a:avLst>
              <a:gd name="adj1" fmla="val -72771"/>
              <a:gd name="adj2" fmla="val -616817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Požár</a:t>
            </a:r>
            <a:endParaRPr lang="cs-CZ" dirty="0"/>
          </a:p>
        </p:txBody>
      </p:sp>
      <p:sp>
        <p:nvSpPr>
          <p:cNvPr id="92185" name="AutoShape 25"/>
          <p:cNvSpPr>
            <a:spLocks noChangeArrowheads="1"/>
          </p:cNvSpPr>
          <p:nvPr/>
        </p:nvSpPr>
        <p:spPr bwMode="auto">
          <a:xfrm>
            <a:off x="0" y="5286388"/>
            <a:ext cx="1714480" cy="414353"/>
          </a:xfrm>
          <a:prstGeom prst="wedgeRoundRectCallout">
            <a:avLst>
              <a:gd name="adj1" fmla="val 2558"/>
              <a:gd name="adj2" fmla="val 104215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Návěstní světla </a:t>
            </a:r>
            <a:endParaRPr lang="cs-CZ" dirty="0"/>
          </a:p>
        </p:txBody>
      </p:sp>
      <p:sp>
        <p:nvSpPr>
          <p:cNvPr id="92186" name="AutoShape 26"/>
          <p:cNvSpPr>
            <a:spLocks noChangeArrowheads="1"/>
          </p:cNvSpPr>
          <p:nvPr/>
        </p:nvSpPr>
        <p:spPr bwMode="auto">
          <a:xfrm>
            <a:off x="7858116" y="2214554"/>
            <a:ext cx="1285884" cy="515927"/>
          </a:xfrm>
          <a:prstGeom prst="wedgeRoundRectCallout">
            <a:avLst>
              <a:gd name="adj1" fmla="val -96846"/>
              <a:gd name="adj2" fmla="val 83264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Tlak HP,NP</a:t>
            </a:r>
            <a:endParaRPr lang="cs-CZ" dirty="0"/>
          </a:p>
        </p:txBody>
      </p:sp>
      <p:sp>
        <p:nvSpPr>
          <p:cNvPr id="25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Řídící</a:t>
            </a:r>
            <a:r>
              <a:rPr kumimoji="0" lang="cs-CZ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pult – 1.stanoviště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7786678" y="4214818"/>
            <a:ext cx="1357322" cy="428628"/>
          </a:xfrm>
          <a:prstGeom prst="wedgeRoundRectCallout">
            <a:avLst>
              <a:gd name="adj1" fmla="val -30041"/>
              <a:gd name="adj2" fmla="val -84429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 smtClean="0"/>
              <a:t>Dako</a:t>
            </a:r>
            <a:r>
              <a:rPr lang="cs-CZ" dirty="0" smtClean="0"/>
              <a:t> BS2</a:t>
            </a:r>
            <a:endParaRPr lang="cs-CZ" dirty="0"/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2285984" y="857232"/>
            <a:ext cx="1643074" cy="714380"/>
          </a:xfrm>
          <a:prstGeom prst="wedgeRoundRectCallout">
            <a:avLst>
              <a:gd name="adj1" fmla="val -40776"/>
              <a:gd name="adj2" fmla="val -86734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Vlakový</a:t>
            </a:r>
          </a:p>
          <a:p>
            <a:r>
              <a:rPr lang="cs-CZ" dirty="0" err="1" smtClean="0"/>
              <a:t>zabezpečovač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2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9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2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9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7" grpId="0" animBg="1"/>
      <p:bldP spid="92168" grpId="0" animBg="1"/>
      <p:bldP spid="92170" grpId="0" animBg="1"/>
      <p:bldP spid="92171" grpId="0" animBg="1"/>
      <p:bldP spid="92172" grpId="0" animBg="1"/>
      <p:bldP spid="92173" grpId="0" animBg="1"/>
      <p:bldP spid="92174" grpId="0" animBg="1"/>
      <p:bldP spid="92175" grpId="0" animBg="1"/>
      <p:bldP spid="92176" grpId="0" animBg="1"/>
      <p:bldP spid="92177" grpId="0" animBg="1"/>
      <p:bldP spid="92178" grpId="0" animBg="1"/>
      <p:bldP spid="92179" grpId="0" animBg="1"/>
      <p:bldP spid="92180" grpId="0" animBg="1"/>
      <p:bldP spid="92181" grpId="0" animBg="1"/>
      <p:bldP spid="92182" grpId="0" animBg="1"/>
      <p:bldP spid="92183" grpId="0" animBg="1"/>
      <p:bldP spid="92184" grpId="0" animBg="1"/>
      <p:bldP spid="92185" grpId="0" animBg="1"/>
      <p:bldP spid="92186" grpId="0" animBg="1"/>
      <p:bldP spid="26" grpId="0" animBg="1"/>
      <p:bldP spid="2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7" descr="Kontrolér 009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>
          <a:xfrm>
            <a:off x="0" y="1125538"/>
            <a:ext cx="4643438" cy="4941887"/>
          </a:xfrm>
          <a:noFill/>
        </p:spPr>
      </p:pic>
      <p:pic>
        <p:nvPicPr>
          <p:cNvPr id="40964" name="Picture 11" descr="Kontrolér 1 00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125538"/>
            <a:ext cx="4495800" cy="4941887"/>
          </a:xfrm>
          <a:noFill/>
        </p:spPr>
      </p:pic>
      <p:sp>
        <p:nvSpPr>
          <p:cNvPr id="7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+mj-lt"/>
                <a:ea typeface="+mj-ea"/>
                <a:cs typeface="+mj-cs"/>
              </a:rPr>
              <a:t>Kontrolér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08568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488" y="3857628"/>
            <a:ext cx="3357586" cy="2518190"/>
          </a:xfr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011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Stanoviště strojvedoucího</a:t>
            </a:r>
            <a:b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Ovládání dveří</a:t>
            </a:r>
            <a:b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zdroj nabíjení  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Luboš Klečatský\Dokumenty\Luboš práce\742zdroj\P101000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672" y="571500"/>
            <a:ext cx="9120655" cy="6286500"/>
          </a:xfrm>
          <a:prstGeom prst="rect">
            <a:avLst/>
          </a:prstGeom>
          <a:noFill/>
        </p:spPr>
      </p:pic>
      <p:sp>
        <p:nvSpPr>
          <p:cNvPr id="3077" name="AutoShape 5"/>
          <p:cNvSpPr>
            <a:spLocks noChangeArrowheads="1"/>
          </p:cNvSpPr>
          <p:nvPr/>
        </p:nvSpPr>
        <p:spPr bwMode="auto">
          <a:xfrm rot="18969085">
            <a:off x="2819330" y="865960"/>
            <a:ext cx="571504" cy="1357322"/>
          </a:xfrm>
          <a:prstGeom prst="downArrow">
            <a:avLst>
              <a:gd name="adj1" fmla="val 50000"/>
              <a:gd name="adj2" fmla="val 9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Zdroj</a:t>
            </a:r>
            <a:r>
              <a:rPr kumimoji="0" lang="cs-CZ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 nabíjení a ovládání dveří přípojných vozů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3071802" y="1285860"/>
            <a:ext cx="3429024" cy="471490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Luboš Klečatský\Dokumenty\Luboš práce\742zdroj\P101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2643174" y="428604"/>
            <a:ext cx="1643106" cy="428652"/>
          </a:xfrm>
          <a:prstGeom prst="wedgeRoundRectCallout">
            <a:avLst>
              <a:gd name="adj1" fmla="val -2767"/>
              <a:gd name="adj2" fmla="val 294335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Spínač měniče</a:t>
            </a:r>
            <a:endParaRPr lang="cs-CZ" dirty="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4429124" y="428604"/>
            <a:ext cx="2071702" cy="428652"/>
          </a:xfrm>
          <a:prstGeom prst="wedgeRoundRectCallout">
            <a:avLst>
              <a:gd name="adj1" fmla="val -24142"/>
              <a:gd name="adj2" fmla="val 311821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Volba stanoviště</a:t>
            </a:r>
            <a:endParaRPr lang="cs-CZ" dirty="0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214282" y="357166"/>
            <a:ext cx="1857388" cy="857256"/>
          </a:xfrm>
          <a:prstGeom prst="wedgeRoundRectCallout">
            <a:avLst>
              <a:gd name="adj1" fmla="val -4381"/>
              <a:gd name="adj2" fmla="val 12821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Zemní svod vozů</a:t>
            </a:r>
          </a:p>
          <a:p>
            <a:r>
              <a:rPr lang="cs-CZ" dirty="0" smtClean="0"/>
              <a:t>(informativní)</a:t>
            </a:r>
            <a:endParaRPr lang="cs-CZ" dirty="0"/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8001024" y="4643446"/>
            <a:ext cx="1142976" cy="428652"/>
          </a:xfrm>
          <a:prstGeom prst="wedgeRoundRectCallout">
            <a:avLst>
              <a:gd name="adj1" fmla="val -34984"/>
              <a:gd name="adj2" fmla="val -26869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Voltmetr</a:t>
            </a:r>
            <a:endParaRPr lang="cs-CZ" dirty="0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857884" y="4643446"/>
            <a:ext cx="1428760" cy="428652"/>
          </a:xfrm>
          <a:prstGeom prst="wedgeRoundRectCallout">
            <a:avLst>
              <a:gd name="adj1" fmla="val 7816"/>
              <a:gd name="adj2" fmla="val -240714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Ampérmetr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2" grpId="1" animBg="1"/>
      <p:bldP spid="13" grpId="1" animBg="1"/>
      <p:bldP spid="14" grpId="1" animBg="1"/>
      <p:bldP spid="15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41274"/>
            <a:ext cx="91154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Zapnutí: Spínač „VOLBA ST.“ ponechat v </a:t>
            </a:r>
            <a:r>
              <a:rPr lang="cs-CZ" sz="2400" b="1" dirty="0" err="1"/>
              <a:t>mezipoloze</a:t>
            </a:r>
            <a:r>
              <a:rPr lang="cs-CZ" sz="2400" b="1" dirty="0"/>
              <a:t>, kdy není</a:t>
            </a:r>
          </a:p>
          <a:p>
            <a:pPr algn="ctr"/>
            <a:r>
              <a:rPr lang="cs-CZ" sz="2400" b="1" dirty="0"/>
              <a:t>zvoleno žádné stanoviště a zapnout spínač „VYP-ZAP“, na voltmetru</a:t>
            </a:r>
          </a:p>
          <a:p>
            <a:pPr algn="ctr"/>
            <a:r>
              <a:rPr lang="cs-CZ" sz="2400" b="1" dirty="0"/>
              <a:t>musí naběhnout napětí přes 50V, pak zvolit stanoviště. Pokud napětí</a:t>
            </a:r>
          </a:p>
          <a:p>
            <a:pPr algn="ctr"/>
            <a:r>
              <a:rPr lang="cs-CZ" sz="2400" b="1" dirty="0"/>
              <a:t>nenaskočí, nutno v poloze „D“ zvýšit otáčky dieselu. </a:t>
            </a:r>
          </a:p>
        </p:txBody>
      </p:sp>
      <p:pic>
        <p:nvPicPr>
          <p:cNvPr id="4099" name="Picture 3" descr="C:\Documents and Settings\Luboš Klečatský\Dokumenty\Luboš práce\742zdroj\P101000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0659" y="2000240"/>
            <a:ext cx="7965337" cy="4357718"/>
          </a:xfrm>
          <a:prstGeom prst="rect">
            <a:avLst/>
          </a:prstGeom>
          <a:noFill/>
        </p:spPr>
      </p:pic>
      <p:sp>
        <p:nvSpPr>
          <p:cNvPr id="4" name="AutoShape 5"/>
          <p:cNvSpPr>
            <a:spLocks noChangeArrowheads="1"/>
          </p:cNvSpPr>
          <p:nvPr/>
        </p:nvSpPr>
        <p:spPr bwMode="auto">
          <a:xfrm rot="10800000">
            <a:off x="4000496" y="2857496"/>
            <a:ext cx="395346" cy="1080297"/>
          </a:xfrm>
          <a:prstGeom prst="downArrow">
            <a:avLst>
              <a:gd name="adj1" fmla="val 50000"/>
              <a:gd name="adj2" fmla="val 9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13231510">
            <a:off x="2875297" y="2927808"/>
            <a:ext cx="395346" cy="1080297"/>
          </a:xfrm>
          <a:prstGeom prst="downArrow">
            <a:avLst>
              <a:gd name="adj1" fmla="val 50000"/>
              <a:gd name="adj2" fmla="val 9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7881351">
            <a:off x="7515280" y="3106512"/>
            <a:ext cx="200048" cy="1080297"/>
          </a:xfrm>
          <a:prstGeom prst="downArrow">
            <a:avLst>
              <a:gd name="adj1" fmla="val 50000"/>
              <a:gd name="adj2" fmla="val 9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Kyvné rameno 007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71481"/>
            <a:ext cx="9144000" cy="6286520"/>
          </a:xfrm>
          <a:noFill/>
        </p:spPr>
      </p:pic>
      <p:sp>
        <p:nvSpPr>
          <p:cNvPr id="6148" name="AutoShape 7"/>
          <p:cNvSpPr>
            <a:spLocks noChangeArrowheads="1"/>
          </p:cNvSpPr>
          <p:nvPr/>
        </p:nvSpPr>
        <p:spPr bwMode="auto">
          <a:xfrm>
            <a:off x="7215206" y="4071942"/>
            <a:ext cx="1928794" cy="1071570"/>
          </a:xfrm>
          <a:prstGeom prst="wedgeRoundRectCallout">
            <a:avLst>
              <a:gd name="adj1" fmla="val -47654"/>
              <a:gd name="adj2" fmla="val -8578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Oko pro svorník v gumokovovém pouzdře</a:t>
            </a:r>
          </a:p>
        </p:txBody>
      </p:sp>
      <p:sp>
        <p:nvSpPr>
          <p:cNvPr id="6149" name="AutoShape 8"/>
          <p:cNvSpPr>
            <a:spLocks noChangeArrowheads="1"/>
          </p:cNvSpPr>
          <p:nvPr/>
        </p:nvSpPr>
        <p:spPr bwMode="auto">
          <a:xfrm>
            <a:off x="7072330" y="1214422"/>
            <a:ext cx="1714512" cy="1071570"/>
          </a:xfrm>
          <a:prstGeom prst="wedgeRoundRectCallout">
            <a:avLst>
              <a:gd name="adj1" fmla="val -243034"/>
              <a:gd name="adj2" fmla="val 10570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Pouzdro nápravového </a:t>
            </a:r>
            <a:r>
              <a:rPr lang="cs-CZ" dirty="0"/>
              <a:t>ložiska</a:t>
            </a:r>
          </a:p>
        </p:txBody>
      </p:sp>
      <p:sp>
        <p:nvSpPr>
          <p:cNvPr id="6150" name="AutoShape 9"/>
          <p:cNvSpPr>
            <a:spLocks noChangeArrowheads="1"/>
          </p:cNvSpPr>
          <p:nvPr/>
        </p:nvSpPr>
        <p:spPr bwMode="auto">
          <a:xfrm>
            <a:off x="468313" y="4076700"/>
            <a:ext cx="2317737" cy="852498"/>
          </a:xfrm>
          <a:prstGeom prst="wedgeRoundRectCallout">
            <a:avLst>
              <a:gd name="adj1" fmla="val 236"/>
              <a:gd name="adj2" fmla="val 8961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Opěrná miska pružiny primárního vypružení</a:t>
            </a:r>
          </a:p>
        </p:txBody>
      </p:sp>
      <p:sp>
        <p:nvSpPr>
          <p:cNvPr id="6151" name="AutoShape 10"/>
          <p:cNvSpPr>
            <a:spLocks noChangeArrowheads="1"/>
          </p:cNvSpPr>
          <p:nvPr/>
        </p:nvSpPr>
        <p:spPr bwMode="auto">
          <a:xfrm>
            <a:off x="214282" y="714356"/>
            <a:ext cx="1746233" cy="922350"/>
          </a:xfrm>
          <a:prstGeom prst="wedgeRoundRectCallout">
            <a:avLst>
              <a:gd name="adj1" fmla="val 8142"/>
              <a:gd name="adj2" fmla="val 21328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Oka pro svorník tlumiče kmitů</a:t>
            </a:r>
          </a:p>
        </p:txBody>
      </p:sp>
      <p:sp>
        <p:nvSpPr>
          <p:cNvPr id="9" name="Nadpis 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Kyvná ramena podvozku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8100" y="0"/>
            <a:ext cx="90623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400" b="1" dirty="0"/>
              <a:t>Ovládání dveří se provádí spínačem na pultu dle zvoleného stanoviště</a:t>
            </a:r>
          </a:p>
          <a:p>
            <a:pPr algn="ctr"/>
            <a:r>
              <a:rPr lang="cs-CZ" sz="2400" b="1" dirty="0"/>
              <a:t> LED dioda u spínače slouží jako kontrola zavření dveří</a:t>
            </a:r>
          </a:p>
        </p:txBody>
      </p:sp>
      <p:pic>
        <p:nvPicPr>
          <p:cNvPr id="6147" name="Picture 3" descr="C:\Documents and Settings\Luboš Klečatský\Dokumenty\Luboš práce\742zdroj\P101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857250"/>
            <a:ext cx="8001000" cy="6000750"/>
          </a:xfrm>
          <a:prstGeom prst="rect">
            <a:avLst/>
          </a:prstGeom>
          <a:noFill/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 rot="13376501">
            <a:off x="4386946" y="4990566"/>
            <a:ext cx="395346" cy="1080297"/>
          </a:xfrm>
          <a:prstGeom prst="downArrow">
            <a:avLst>
              <a:gd name="adj1" fmla="val 50000"/>
              <a:gd name="adj2" fmla="val 9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Luboš Klečatský\Dokumenty\Luboš práce\742zdroj\P101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371600" y="2819400"/>
            <a:ext cx="2092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cs-CZ" b="1">
                <a:solidFill>
                  <a:srgbClr val="FF0000"/>
                </a:solidFill>
              </a:rPr>
              <a:t>LED dioda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100" y="0"/>
            <a:ext cx="9062353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400" b="1" dirty="0"/>
              <a:t>Ovládání dveří se provádí spínačem na pultu dle zvoleného stanoviště</a:t>
            </a:r>
          </a:p>
          <a:p>
            <a:pPr algn="ctr"/>
            <a:r>
              <a:rPr lang="cs-CZ" sz="2400" b="1" dirty="0"/>
              <a:t> LED dioda u spínače slouží jako kontrola zavření dveří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13376501">
            <a:off x="4244070" y="4490501"/>
            <a:ext cx="395346" cy="1080297"/>
          </a:xfrm>
          <a:prstGeom prst="downArrow">
            <a:avLst>
              <a:gd name="adj1" fmla="val 50000"/>
              <a:gd name="adj2" fmla="val 9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 rot="16200000">
            <a:off x="4200096" y="2800773"/>
            <a:ext cx="395346" cy="1080297"/>
          </a:xfrm>
          <a:prstGeom prst="downArrow">
            <a:avLst>
              <a:gd name="adj1" fmla="val 50000"/>
              <a:gd name="adj2" fmla="val 9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Luboš Klečatský\Dokumenty\Luboš práce\742zdroj\P101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" y="117475"/>
            <a:ext cx="915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Do skříně zdroje 60V </a:t>
            </a:r>
            <a:r>
              <a:rPr lang="cs-CZ" sz="2400" b="1" dirty="0" err="1"/>
              <a:t>ss</a:t>
            </a:r>
            <a:r>
              <a:rPr lang="cs-CZ" sz="2400" b="1" dirty="0"/>
              <a:t> nemá strojvedoucí oprávnění zasahovat !!!</a:t>
            </a:r>
            <a:r>
              <a:rPr lang="cs-CZ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Luboš Klečatský\Dokumenty\Luboš práce\742zdroj\P1010010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863950"/>
            <a:ext cx="9144000" cy="6037664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20688" y="-34925"/>
            <a:ext cx="7939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400" b="1" dirty="0"/>
              <a:t>POZOR – na čele nezaměnit zásuvku vícenásobného řízení se </a:t>
            </a:r>
          </a:p>
          <a:p>
            <a:pPr algn="ctr"/>
            <a:r>
              <a:rPr lang="cs-CZ" sz="2400" b="1" dirty="0"/>
              <a:t>zásuvkou ovládání dveří, tato se nachází pod nárazníkem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7692619">
            <a:off x="2420687" y="5592859"/>
            <a:ext cx="395346" cy="1080297"/>
          </a:xfrm>
          <a:prstGeom prst="downArrow">
            <a:avLst>
              <a:gd name="adj1" fmla="val 50000"/>
              <a:gd name="adj2" fmla="val 9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Stanoviště strojvedoucího</a:t>
            </a:r>
            <a:b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el. rozvaděč  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Zástupný symbol pro obsah 6" descr="IMG_20210209_121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714620"/>
            <a:ext cx="6929486" cy="37687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PICT00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3957" y="571481"/>
            <a:ext cx="9253546" cy="6286520"/>
          </a:xfrm>
          <a:noFill/>
        </p:spPr>
      </p:pic>
      <p:sp>
        <p:nvSpPr>
          <p:cNvPr id="139279" name="AutoShape 15"/>
          <p:cNvSpPr>
            <a:spLocks noChangeArrowheads="1"/>
          </p:cNvSpPr>
          <p:nvPr/>
        </p:nvSpPr>
        <p:spPr bwMode="auto">
          <a:xfrm rot="10757860" flipV="1">
            <a:off x="7933878" y="6137749"/>
            <a:ext cx="1205798" cy="712888"/>
          </a:xfrm>
          <a:prstGeom prst="wedgeRoundRectCallout">
            <a:avLst>
              <a:gd name="adj1" fmla="val -1639"/>
              <a:gd name="adj2" fmla="val -19675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Startovací stykač-G2</a:t>
            </a:r>
          </a:p>
        </p:txBody>
      </p:sp>
      <p:sp>
        <p:nvSpPr>
          <p:cNvPr id="139282" name="AutoShape 18"/>
          <p:cNvSpPr>
            <a:spLocks noChangeArrowheads="1"/>
          </p:cNvSpPr>
          <p:nvPr/>
        </p:nvSpPr>
        <p:spPr bwMode="auto">
          <a:xfrm>
            <a:off x="0" y="4143380"/>
            <a:ext cx="1178759" cy="714380"/>
          </a:xfrm>
          <a:prstGeom prst="wedgeRoundRectCallout">
            <a:avLst>
              <a:gd name="adj1" fmla="val 19575"/>
              <a:gd name="adj2" fmla="val -121853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Ochranné </a:t>
            </a:r>
            <a:r>
              <a:rPr lang="cs-CZ" dirty="0" smtClean="0"/>
              <a:t>relé RO</a:t>
            </a:r>
            <a:endParaRPr lang="cs-CZ" dirty="0"/>
          </a:p>
        </p:txBody>
      </p:sp>
      <p:sp>
        <p:nvSpPr>
          <p:cNvPr id="139283" name="AutoShape 19"/>
          <p:cNvSpPr>
            <a:spLocks noChangeArrowheads="1"/>
          </p:cNvSpPr>
          <p:nvPr/>
        </p:nvSpPr>
        <p:spPr bwMode="auto">
          <a:xfrm>
            <a:off x="2000232" y="6143620"/>
            <a:ext cx="1500198" cy="714380"/>
          </a:xfrm>
          <a:prstGeom prst="wedgeRoundRectCallout">
            <a:avLst>
              <a:gd name="adj1" fmla="val -72255"/>
              <a:gd name="adj2" fmla="val -41927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Palivová relé RC,RD RE</a:t>
            </a:r>
          </a:p>
        </p:txBody>
      </p:sp>
      <p:sp>
        <p:nvSpPr>
          <p:cNvPr id="139284" name="AutoShape 20"/>
          <p:cNvSpPr>
            <a:spLocks noChangeArrowheads="1"/>
          </p:cNvSpPr>
          <p:nvPr/>
        </p:nvSpPr>
        <p:spPr bwMode="auto">
          <a:xfrm>
            <a:off x="7358082" y="3357562"/>
            <a:ext cx="1785918" cy="503238"/>
          </a:xfrm>
          <a:prstGeom prst="wedgeRoundRectCallout">
            <a:avLst>
              <a:gd name="adj1" fmla="val -234228"/>
              <a:gd name="adj2" fmla="val 497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Rélé</a:t>
            </a:r>
            <a:r>
              <a:rPr lang="cs-CZ" dirty="0"/>
              <a:t> skluzu PRS</a:t>
            </a:r>
          </a:p>
        </p:txBody>
      </p:sp>
      <p:sp>
        <p:nvSpPr>
          <p:cNvPr id="139285" name="AutoShape 21"/>
          <p:cNvSpPr>
            <a:spLocks noChangeArrowheads="1"/>
          </p:cNvSpPr>
          <p:nvPr/>
        </p:nvSpPr>
        <p:spPr bwMode="auto">
          <a:xfrm>
            <a:off x="7858116" y="2571744"/>
            <a:ext cx="1285884" cy="714380"/>
          </a:xfrm>
          <a:prstGeom prst="wedgeRoundRectCallout">
            <a:avLst>
              <a:gd name="adj1" fmla="val -263403"/>
              <a:gd name="adj2" fmla="val 85433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RK-Relé signalizace</a:t>
            </a:r>
            <a:endParaRPr lang="cs-CZ" dirty="0"/>
          </a:p>
        </p:txBody>
      </p:sp>
      <p:sp>
        <p:nvSpPr>
          <p:cNvPr id="139286" name="AutoShape 22"/>
          <p:cNvSpPr>
            <a:spLocks noChangeArrowheads="1"/>
          </p:cNvSpPr>
          <p:nvPr/>
        </p:nvSpPr>
        <p:spPr bwMode="auto">
          <a:xfrm>
            <a:off x="0" y="6149965"/>
            <a:ext cx="1035026" cy="708035"/>
          </a:xfrm>
          <a:prstGeom prst="wedgeRoundRectCallout">
            <a:avLst>
              <a:gd name="adj1" fmla="val 75273"/>
              <a:gd name="adj2" fmla="val -93093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Nožové pojistky</a:t>
            </a:r>
          </a:p>
        </p:txBody>
      </p:sp>
      <p:sp>
        <p:nvSpPr>
          <p:cNvPr id="139289" name="AutoShape 25"/>
          <p:cNvSpPr>
            <a:spLocks noChangeArrowheads="1"/>
          </p:cNvSpPr>
          <p:nvPr/>
        </p:nvSpPr>
        <p:spPr bwMode="auto">
          <a:xfrm>
            <a:off x="3643306" y="6143644"/>
            <a:ext cx="946142" cy="714356"/>
          </a:xfrm>
          <a:prstGeom prst="wedgeRoundRectCallout">
            <a:avLst>
              <a:gd name="adj1" fmla="val 32340"/>
              <a:gd name="adj2" fmla="val -181923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Stykač buzení</a:t>
            </a:r>
          </a:p>
        </p:txBody>
      </p:sp>
      <p:sp>
        <p:nvSpPr>
          <p:cNvPr id="139290" name="AutoShape 26"/>
          <p:cNvSpPr>
            <a:spLocks noChangeArrowheads="1"/>
          </p:cNvSpPr>
          <p:nvPr/>
        </p:nvSpPr>
        <p:spPr bwMode="auto">
          <a:xfrm>
            <a:off x="4714876" y="6143644"/>
            <a:ext cx="1222376" cy="714356"/>
          </a:xfrm>
          <a:prstGeom prst="wedgeRoundRectCallout">
            <a:avLst>
              <a:gd name="adj1" fmla="val 16619"/>
              <a:gd name="adj2" fmla="val -19314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Startovací stykač G1</a:t>
            </a:r>
          </a:p>
        </p:txBody>
      </p:sp>
      <p:sp>
        <p:nvSpPr>
          <p:cNvPr id="25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+mj-lt"/>
                <a:ea typeface="+mj-ea"/>
                <a:cs typeface="+mj-cs"/>
              </a:rPr>
              <a:t>Rozvaděč – horní část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>
            <a:off x="0" y="0"/>
            <a:ext cx="1071538" cy="928670"/>
          </a:xfrm>
          <a:prstGeom prst="wedgeRoundRectCallout">
            <a:avLst>
              <a:gd name="adj1" fmla="val 22022"/>
              <a:gd name="adj2" fmla="val 9744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RPA</a:t>
            </a:r>
          </a:p>
          <a:p>
            <a:r>
              <a:rPr lang="cs-CZ" dirty="0" smtClean="0"/>
              <a:t>Otáčky</a:t>
            </a:r>
          </a:p>
          <a:p>
            <a:r>
              <a:rPr lang="cs-CZ" dirty="0" smtClean="0"/>
              <a:t>nahoru</a:t>
            </a:r>
            <a:endParaRPr lang="cs-CZ" dirty="0"/>
          </a:p>
        </p:txBody>
      </p:sp>
      <p:sp>
        <p:nvSpPr>
          <p:cNvPr id="139272" name="AutoShape 8"/>
          <p:cNvSpPr>
            <a:spLocks noChangeArrowheads="1"/>
          </p:cNvSpPr>
          <p:nvPr/>
        </p:nvSpPr>
        <p:spPr bwMode="auto">
          <a:xfrm>
            <a:off x="1071538" y="0"/>
            <a:ext cx="1000132" cy="928670"/>
          </a:xfrm>
          <a:prstGeom prst="wedgeRoundRectCallout">
            <a:avLst>
              <a:gd name="adj1" fmla="val -34535"/>
              <a:gd name="adj2" fmla="val 108973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RPB</a:t>
            </a:r>
          </a:p>
          <a:p>
            <a:r>
              <a:rPr lang="cs-CZ" dirty="0" smtClean="0"/>
              <a:t>Otáčky dolů</a:t>
            </a:r>
            <a:endParaRPr lang="cs-CZ" dirty="0"/>
          </a:p>
        </p:txBody>
      </p:sp>
      <p:sp>
        <p:nvSpPr>
          <p:cNvPr id="139273" name="AutoShape 9"/>
          <p:cNvSpPr>
            <a:spLocks noChangeArrowheads="1"/>
          </p:cNvSpPr>
          <p:nvPr/>
        </p:nvSpPr>
        <p:spPr bwMode="auto">
          <a:xfrm>
            <a:off x="2071670" y="0"/>
            <a:ext cx="1285884" cy="642942"/>
          </a:xfrm>
          <a:prstGeom prst="wedgeRoundRectCallout">
            <a:avLst>
              <a:gd name="adj1" fmla="val -53608"/>
              <a:gd name="adj2" fmla="val 12716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PR7-pom. </a:t>
            </a:r>
            <a:r>
              <a:rPr lang="cs-CZ" dirty="0"/>
              <a:t>relé buzení</a:t>
            </a:r>
          </a:p>
        </p:txBody>
      </p:sp>
      <p:sp>
        <p:nvSpPr>
          <p:cNvPr id="139274" name="AutoShape 10"/>
          <p:cNvSpPr>
            <a:spLocks noChangeArrowheads="1"/>
          </p:cNvSpPr>
          <p:nvPr/>
        </p:nvSpPr>
        <p:spPr bwMode="auto">
          <a:xfrm>
            <a:off x="3357554" y="0"/>
            <a:ext cx="1000132" cy="642918"/>
          </a:xfrm>
          <a:prstGeom prst="wedgeRoundRectCallout">
            <a:avLst>
              <a:gd name="adj1" fmla="val -122291"/>
              <a:gd name="adj2" fmla="val 138435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Stykač </a:t>
            </a:r>
            <a:r>
              <a:rPr lang="cs-CZ" dirty="0" err="1" smtClean="0"/>
              <a:t>čerp</a:t>
            </a:r>
            <a:r>
              <a:rPr lang="cs-CZ" dirty="0" smtClean="0"/>
              <a:t>-SČ</a:t>
            </a:r>
            <a:endParaRPr lang="cs-CZ" dirty="0"/>
          </a:p>
        </p:txBody>
      </p:sp>
      <p:sp>
        <p:nvSpPr>
          <p:cNvPr id="139275" name="AutoShape 11"/>
          <p:cNvSpPr>
            <a:spLocks noChangeArrowheads="1"/>
          </p:cNvSpPr>
          <p:nvPr/>
        </p:nvSpPr>
        <p:spPr bwMode="auto">
          <a:xfrm>
            <a:off x="4357686" y="0"/>
            <a:ext cx="1143008" cy="642942"/>
          </a:xfrm>
          <a:prstGeom prst="wedgeRoundRectCallout">
            <a:avLst>
              <a:gd name="adj1" fmla="val -32145"/>
              <a:gd name="adj2" fmla="val 18069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PR8-relé</a:t>
            </a:r>
            <a:br>
              <a:rPr lang="cs-CZ" dirty="0" smtClean="0"/>
            </a:br>
            <a:r>
              <a:rPr lang="cs-CZ" dirty="0" smtClean="0"/>
              <a:t>požáru</a:t>
            </a:r>
          </a:p>
        </p:txBody>
      </p:sp>
      <p:sp>
        <p:nvSpPr>
          <p:cNvPr id="139276" name="AutoShape 12"/>
          <p:cNvSpPr>
            <a:spLocks noChangeArrowheads="1"/>
          </p:cNvSpPr>
          <p:nvPr/>
        </p:nvSpPr>
        <p:spPr bwMode="auto">
          <a:xfrm>
            <a:off x="5500694" y="0"/>
            <a:ext cx="1350978" cy="665147"/>
          </a:xfrm>
          <a:prstGeom prst="wedgeRoundRectCallout">
            <a:avLst>
              <a:gd name="adj1" fmla="val -31742"/>
              <a:gd name="adj2" fmla="val 14254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Stabilizátor rychloměru</a:t>
            </a:r>
          </a:p>
        </p:txBody>
      </p:sp>
      <p:sp>
        <p:nvSpPr>
          <p:cNvPr id="139277" name="AutoShape 13"/>
          <p:cNvSpPr>
            <a:spLocks noChangeArrowheads="1"/>
          </p:cNvSpPr>
          <p:nvPr/>
        </p:nvSpPr>
        <p:spPr bwMode="auto">
          <a:xfrm>
            <a:off x="6858016" y="0"/>
            <a:ext cx="1000131" cy="642918"/>
          </a:xfrm>
          <a:prstGeom prst="wedgeRoundRectCallout">
            <a:avLst>
              <a:gd name="adj1" fmla="val -102614"/>
              <a:gd name="adj2" fmla="val 44523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Dioda nabíjení</a:t>
            </a:r>
          </a:p>
        </p:txBody>
      </p:sp>
      <p:sp>
        <p:nvSpPr>
          <p:cNvPr id="139281" name="AutoShape 17"/>
          <p:cNvSpPr>
            <a:spLocks noChangeArrowheads="1"/>
          </p:cNvSpPr>
          <p:nvPr/>
        </p:nvSpPr>
        <p:spPr bwMode="auto">
          <a:xfrm>
            <a:off x="7858148" y="0"/>
            <a:ext cx="1285852" cy="642918"/>
          </a:xfrm>
          <a:prstGeom prst="wedgeRoundRectCallout">
            <a:avLst>
              <a:gd name="adj1" fmla="val -125326"/>
              <a:gd name="adj2" fmla="val 60750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Odpojovač</a:t>
            </a:r>
          </a:p>
          <a:p>
            <a:r>
              <a:rPr lang="cs-CZ" dirty="0" smtClean="0"/>
              <a:t>baterie</a:t>
            </a:r>
            <a:endParaRPr lang="cs-CZ" dirty="0"/>
          </a:p>
        </p:txBody>
      </p:sp>
      <p:sp>
        <p:nvSpPr>
          <p:cNvPr id="26" name="AutoShape 19"/>
          <p:cNvSpPr>
            <a:spLocks noChangeArrowheads="1"/>
          </p:cNvSpPr>
          <p:nvPr/>
        </p:nvSpPr>
        <p:spPr bwMode="auto">
          <a:xfrm>
            <a:off x="2000232" y="6143620"/>
            <a:ext cx="1500198" cy="714380"/>
          </a:xfrm>
          <a:prstGeom prst="wedgeRoundRectCallout">
            <a:avLst>
              <a:gd name="adj1" fmla="val -21295"/>
              <a:gd name="adj2" fmla="val -41297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Palivová relé RC,RD RE</a:t>
            </a:r>
          </a:p>
        </p:txBody>
      </p:sp>
      <p:sp>
        <p:nvSpPr>
          <p:cNvPr id="27" name="AutoShape 19"/>
          <p:cNvSpPr>
            <a:spLocks noChangeArrowheads="1"/>
          </p:cNvSpPr>
          <p:nvPr/>
        </p:nvSpPr>
        <p:spPr bwMode="auto">
          <a:xfrm>
            <a:off x="2000232" y="6143620"/>
            <a:ext cx="1500198" cy="714380"/>
          </a:xfrm>
          <a:prstGeom prst="wedgeRoundRectCallout">
            <a:avLst>
              <a:gd name="adj1" fmla="val 30664"/>
              <a:gd name="adj2" fmla="val -417174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Palivová relé RC,RD 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9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9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9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9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9" grpId="0" animBg="1"/>
      <p:bldP spid="139282" grpId="0" animBg="1"/>
      <p:bldP spid="139283" grpId="0" animBg="1"/>
      <p:bldP spid="139284" grpId="0" animBg="1"/>
      <p:bldP spid="139285" grpId="0" animBg="1"/>
      <p:bldP spid="139286" grpId="0" animBg="1"/>
      <p:bldP spid="139289" grpId="0" animBg="1"/>
      <p:bldP spid="139290" grpId="0" animBg="1"/>
      <p:bldP spid="139271" grpId="0" animBg="1"/>
      <p:bldP spid="139272" grpId="0" animBg="1"/>
      <p:bldP spid="139273" grpId="0" animBg="1"/>
      <p:bldP spid="139274" grpId="0" animBg="1"/>
      <p:bldP spid="139275" grpId="0" animBg="1"/>
      <p:bldP spid="139276" grpId="0" animBg="1"/>
      <p:bldP spid="139277" grpId="0" animBg="1"/>
      <p:bldP spid="139281" grpId="0" animBg="1"/>
      <p:bldP spid="26" grpId="0" animBg="1"/>
      <p:bldP spid="2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20210209_1215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500042"/>
            <a:ext cx="9139235" cy="6357958"/>
          </a:xfrm>
        </p:spPr>
      </p:pic>
      <p:sp>
        <p:nvSpPr>
          <p:cNvPr id="5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+mj-lt"/>
                <a:ea typeface="+mj-ea"/>
                <a:cs typeface="+mj-cs"/>
              </a:rPr>
              <a:t>Rozvaděč – spodní část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786546" y="6429348"/>
            <a:ext cx="2357454" cy="428652"/>
          </a:xfrm>
          <a:prstGeom prst="wedgeRoundRectCallout">
            <a:avLst>
              <a:gd name="adj1" fmla="val 17138"/>
              <a:gd name="adj2" fmla="val -688335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 Stykače </a:t>
            </a:r>
            <a:r>
              <a:rPr lang="cs-CZ" dirty="0" err="1"/>
              <a:t>mot</a:t>
            </a:r>
            <a:r>
              <a:rPr lang="cs-CZ" dirty="0"/>
              <a:t>, .skupin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6786546" y="6429348"/>
            <a:ext cx="2357454" cy="428652"/>
          </a:xfrm>
          <a:prstGeom prst="wedgeRoundRectCallout">
            <a:avLst>
              <a:gd name="adj1" fmla="val -64888"/>
              <a:gd name="adj2" fmla="val -67085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 Stykače </a:t>
            </a:r>
            <a:r>
              <a:rPr lang="cs-CZ" dirty="0" err="1"/>
              <a:t>mot</a:t>
            </a:r>
            <a:r>
              <a:rPr lang="cs-CZ" dirty="0"/>
              <a:t>, .skupin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214942" y="6143620"/>
            <a:ext cx="1071569" cy="714380"/>
          </a:xfrm>
          <a:prstGeom prst="wedgeRoundRectCallout">
            <a:avLst>
              <a:gd name="adj1" fmla="val -195270"/>
              <a:gd name="adj2" fmla="val -9379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Přepínač směru</a:t>
            </a: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0" y="6429397"/>
            <a:ext cx="2428860" cy="428604"/>
          </a:xfrm>
          <a:prstGeom prst="wedgeRoundRectCallout">
            <a:avLst>
              <a:gd name="adj1" fmla="val 13071"/>
              <a:gd name="adj2" fmla="val -29421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Pomocné doteky směru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0" y="642918"/>
            <a:ext cx="1535093" cy="1077914"/>
          </a:xfrm>
          <a:prstGeom prst="wedgeRoundRectCallout">
            <a:avLst>
              <a:gd name="adj1" fmla="val 204066"/>
              <a:gd name="adj2" fmla="val 12047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Stykač pomocného </a:t>
            </a:r>
            <a:r>
              <a:rPr lang="cs-CZ" dirty="0" smtClean="0"/>
              <a:t>pojezdu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____DEPO\_HNACÍ_VOZIDLA\742BUCHAR 09\KURZ_742\742_rozvaděč\IMG_20210209_121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995" y="571480"/>
            <a:ext cx="9428591" cy="6286520"/>
          </a:xfrm>
          <a:prstGeom prst="rect">
            <a:avLst/>
          </a:prstGeom>
          <a:noFill/>
        </p:spPr>
      </p:pic>
      <p:sp>
        <p:nvSpPr>
          <p:cNvPr id="5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+mj-lt"/>
                <a:ea typeface="+mj-ea"/>
                <a:cs typeface="+mj-cs"/>
              </a:rPr>
              <a:t>Rozvaděč – střední část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0" y="642918"/>
            <a:ext cx="3000364" cy="428628"/>
          </a:xfrm>
          <a:prstGeom prst="wedgeRoundRectCallout">
            <a:avLst>
              <a:gd name="adj1" fmla="val -11401"/>
              <a:gd name="adj2" fmla="val 553971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Šuntovací</a:t>
            </a:r>
            <a:r>
              <a:rPr lang="cs-CZ" dirty="0"/>
              <a:t> </a:t>
            </a:r>
            <a:r>
              <a:rPr lang="cs-CZ" dirty="0" smtClean="0"/>
              <a:t>stykačeF1-3 F4-6</a:t>
            </a:r>
            <a:endParaRPr lang="cs-CZ" dirty="0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0" y="642918"/>
            <a:ext cx="3000364" cy="428628"/>
          </a:xfrm>
          <a:prstGeom prst="wedgeRoundRectCallout">
            <a:avLst>
              <a:gd name="adj1" fmla="val 211425"/>
              <a:gd name="adj2" fmla="val 620420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err="1"/>
              <a:t>Šuntovací</a:t>
            </a:r>
            <a:r>
              <a:rPr lang="cs-CZ" dirty="0"/>
              <a:t> </a:t>
            </a:r>
            <a:r>
              <a:rPr lang="cs-CZ" dirty="0" smtClean="0"/>
              <a:t>stykačeF1-3 F4-6</a:t>
            </a:r>
            <a:endParaRPr lang="cs-CZ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715008" y="6215082"/>
            <a:ext cx="3000364" cy="428628"/>
          </a:xfrm>
          <a:prstGeom prst="wedgeRoundRectCallout">
            <a:avLst>
              <a:gd name="adj1" fmla="val -28887"/>
              <a:gd name="adj2" fmla="val -607114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Stykače pomocného ohřevu</a:t>
            </a:r>
            <a:endParaRPr lang="cs-CZ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715008" y="6215082"/>
            <a:ext cx="3000364" cy="428628"/>
          </a:xfrm>
          <a:prstGeom prst="wedgeRoundRectCallout">
            <a:avLst>
              <a:gd name="adj1" fmla="val -59364"/>
              <a:gd name="adj2" fmla="val -586131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Stykače pomocného ohřevu</a:t>
            </a:r>
            <a:endParaRPr lang="cs-CZ" dirty="0"/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0" y="6000744"/>
            <a:ext cx="2571736" cy="857256"/>
          </a:xfrm>
          <a:prstGeom prst="wedgeRoundRectCallout">
            <a:avLst>
              <a:gd name="adj1" fmla="val 61126"/>
              <a:gd name="adj2" fmla="val -274875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Ochranné relé </a:t>
            </a:r>
          </a:p>
          <a:p>
            <a:r>
              <a:rPr lang="cs-CZ" dirty="0" smtClean="0"/>
              <a:t>s vybavovacím tlačítkem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____DEPO\_HNACÍ_VOZIDLA\742BUCHAR 09\KURZ_742\742_panel_přepínačů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5367" y="2461482"/>
            <a:ext cx="9169367" cy="3110658"/>
          </a:xfrm>
          <a:prstGeom prst="rect">
            <a:avLst/>
          </a:prstGeom>
          <a:noFill/>
        </p:spPr>
      </p:pic>
      <p:sp>
        <p:nvSpPr>
          <p:cNvPr id="5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+mj-lt"/>
                <a:ea typeface="+mj-ea"/>
                <a:cs typeface="+mj-cs"/>
              </a:rPr>
              <a:t>Rozvaděč – střední část - přepínače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0" y="928670"/>
            <a:ext cx="1335117" cy="1285884"/>
          </a:xfrm>
          <a:prstGeom prst="wedgeRoundRectCallout">
            <a:avLst>
              <a:gd name="adj1" fmla="val -9956"/>
              <a:gd name="adj2" fmla="val 14284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Koncový spínač osvětlení rozvaděče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0" y="5643578"/>
            <a:ext cx="1500198" cy="500065"/>
          </a:xfrm>
          <a:prstGeom prst="wedgeRoundRectCallout">
            <a:avLst>
              <a:gd name="adj1" fmla="val -14185"/>
              <a:gd name="adj2" fmla="val -16792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Ampérmetr</a:t>
            </a:r>
            <a:endParaRPr lang="cs-CZ" dirty="0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1643042" y="5715016"/>
            <a:ext cx="1185878" cy="428628"/>
          </a:xfrm>
          <a:prstGeom prst="wedgeRoundRectCallout">
            <a:avLst>
              <a:gd name="adj1" fmla="val -62088"/>
              <a:gd name="adj2" fmla="val -201729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Voltmetr</a:t>
            </a:r>
            <a:endParaRPr lang="cs-CZ" dirty="0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571604" y="1500174"/>
            <a:ext cx="857256" cy="714380"/>
          </a:xfrm>
          <a:prstGeom prst="wedgeRoundRectCallout">
            <a:avLst>
              <a:gd name="adj1" fmla="val 5958"/>
              <a:gd name="adj2" fmla="val 374997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Ohřev vody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571736" y="1500174"/>
            <a:ext cx="1363668" cy="714380"/>
          </a:xfrm>
          <a:prstGeom prst="wedgeRoundRectCallout">
            <a:avLst>
              <a:gd name="adj1" fmla="val -11619"/>
              <a:gd name="adj2" fmla="val 36585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Odpojovače </a:t>
            </a:r>
            <a:r>
              <a:rPr lang="cs-CZ" dirty="0"/>
              <a:t>motorů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3357554" y="5643578"/>
            <a:ext cx="1555756" cy="1009649"/>
          </a:xfrm>
          <a:prstGeom prst="wedgeRoundRectCallout">
            <a:avLst>
              <a:gd name="adj1" fmla="val -482"/>
              <a:gd name="adj2" fmla="val -9205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Automatické uzavírání žaluzií</a:t>
            </a: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357686" y="571480"/>
            <a:ext cx="1851043" cy="1722443"/>
          </a:xfrm>
          <a:prstGeom prst="wedgeRoundRectCallout">
            <a:avLst>
              <a:gd name="adj1" fmla="val 6084"/>
              <a:gd name="adj2" fmla="val 177162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Přepínač režimů</a:t>
            </a:r>
          </a:p>
          <a:p>
            <a:r>
              <a:rPr lang="cs-CZ" dirty="0"/>
              <a:t>2 členné</a:t>
            </a:r>
          </a:p>
          <a:p>
            <a:r>
              <a:rPr lang="cs-CZ" dirty="0"/>
              <a:t>Sólo</a:t>
            </a:r>
          </a:p>
          <a:p>
            <a:r>
              <a:rPr lang="cs-CZ" dirty="0"/>
              <a:t>Pomocný pojezd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6643702" y="714356"/>
            <a:ext cx="1433500" cy="1571636"/>
          </a:xfrm>
          <a:prstGeom prst="wedgeRoundRectCallout">
            <a:avLst>
              <a:gd name="adj1" fmla="val -75215"/>
              <a:gd name="adj2" fmla="val 187695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Vypínač regulátoru Zapnuto</a:t>
            </a:r>
          </a:p>
          <a:p>
            <a:r>
              <a:rPr lang="cs-CZ" dirty="0"/>
              <a:t>Vypnuto</a:t>
            </a:r>
          </a:p>
          <a:p>
            <a:r>
              <a:rPr lang="cs-CZ" dirty="0"/>
              <a:t>Porucha</a:t>
            </a:r>
          </a:p>
          <a:p>
            <a:endParaRPr lang="cs-CZ" dirty="0"/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7643834" y="5643578"/>
            <a:ext cx="928694" cy="500066"/>
          </a:xfrm>
          <a:prstGeom prst="wedgeRoundRectCallout">
            <a:avLst>
              <a:gd name="adj1" fmla="val 39274"/>
              <a:gd name="adj2" fmla="val -112168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Jističe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 informaci  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Zástupný symbol pro obsah 5" descr="IMG_20210209_121553 – kop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4547" y="1600200"/>
            <a:ext cx="611490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442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eaLnBrk="1" hangingPunct="1"/>
            <a:r>
              <a:rPr lang="cs-CZ" sz="2800" b="1" dirty="0" smtClean="0"/>
              <a:t>Šroubové pružiny-protisměrně vinuté</a:t>
            </a:r>
            <a:br>
              <a:rPr lang="cs-CZ" sz="2800" b="1" dirty="0" smtClean="0"/>
            </a:br>
            <a:r>
              <a:rPr lang="cs-CZ" sz="2800" b="1" dirty="0" smtClean="0"/>
              <a:t>Přepětím pružin se seřídí kolový tlak</a:t>
            </a:r>
          </a:p>
        </p:txBody>
      </p:sp>
      <p:pic>
        <p:nvPicPr>
          <p:cNvPr id="7171" name="Picture 4" descr="Pružiny 007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</a:blip>
          <a:srcRect/>
          <a:stretch>
            <a:fillRect/>
          </a:stretch>
        </p:blipFill>
        <p:spPr>
          <a:xfrm>
            <a:off x="0" y="1214423"/>
            <a:ext cx="9144000" cy="564357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____DEPO\_HNACÍ_VOZIDLA\742BUCHAR 09\KURZ_742\742_reg_vany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585598"/>
            <a:ext cx="9144000" cy="6258284"/>
          </a:xfrm>
          <a:prstGeom prst="rect">
            <a:avLst/>
          </a:prstGeom>
          <a:noFill/>
        </p:spPr>
      </p:pic>
      <p:sp>
        <p:nvSpPr>
          <p:cNvPr id="5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+mj-lt"/>
                <a:ea typeface="+mj-ea"/>
                <a:cs typeface="+mj-cs"/>
              </a:rPr>
              <a:t>Regulátor GC71P - karty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742_reg_LED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3332"/>
            <a:ext cx="9144000" cy="6359699"/>
          </a:xfrm>
        </p:spPr>
      </p:pic>
      <p:sp>
        <p:nvSpPr>
          <p:cNvPr id="4" name="Nadpis 4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smtClean="0">
                <a:latin typeface="+mj-lt"/>
                <a:ea typeface="+mj-ea"/>
                <a:cs typeface="+mj-cs"/>
              </a:rPr>
              <a:t>Regulátor GC71P - LED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742\740 FOTO\P1010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6929454" y="4071942"/>
            <a:ext cx="2214546" cy="500066"/>
          </a:xfrm>
          <a:prstGeom prst="wedgeRoundRectCallout">
            <a:avLst>
              <a:gd name="adj1" fmla="val -145127"/>
              <a:gd name="adj2" fmla="val -220676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Primární vypružení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742\740 FOTO\P1010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6215074" y="5429264"/>
            <a:ext cx="2714612" cy="857256"/>
          </a:xfrm>
          <a:prstGeom prst="wedgeRoundRectCallout">
            <a:avLst>
              <a:gd name="adj1" fmla="val -33368"/>
              <a:gd name="adj2" fmla="val -176711"/>
              <a:gd name="adj3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/>
              <a:t>Sekundární vypružení</a:t>
            </a:r>
          </a:p>
          <a:p>
            <a:r>
              <a:rPr lang="cs-CZ" dirty="0" err="1" smtClean="0"/>
              <a:t>pryžokovovými</a:t>
            </a:r>
            <a:r>
              <a:rPr lang="cs-CZ" dirty="0" smtClean="0"/>
              <a:t> sloupky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945</Words>
  <Application>Microsoft Office PowerPoint</Application>
  <PresentationFormat>Předvádění na obrazovce (4:3)</PresentationFormat>
  <Paragraphs>307</Paragraphs>
  <Slides>71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4" baseType="lpstr">
      <vt:lpstr>Arial</vt:lpstr>
      <vt:lpstr>Calibri</vt:lpstr>
      <vt:lpstr>Motiv sady Office</vt:lpstr>
      <vt:lpstr>Lokomotiva řady 742 </vt:lpstr>
      <vt:lpstr>Popis lokomotivy 742 Zpracoval Konrád M.  Hlavní technické údaje </vt:lpstr>
      <vt:lpstr>Prezentace aplikace PowerPoint</vt:lpstr>
      <vt:lpstr>Pohled na palivovou nádrž</vt:lpstr>
      <vt:lpstr>Prezentace aplikace PowerPoint</vt:lpstr>
      <vt:lpstr>Kyvná ramena podvozku</vt:lpstr>
      <vt:lpstr>Šroubové pružiny-protisměrně vinuté Přepětím pružin se seřídí kolový tlak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Naftový motor K6S 230DR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Sdružený regulátor  </vt:lpstr>
      <vt:lpstr>Prezentace aplikace PowerPoint</vt:lpstr>
      <vt:lpstr> Multiplikátor sdruženého regulátoru</vt:lpstr>
      <vt:lpstr>Prezentace aplikace PowerPoint</vt:lpstr>
      <vt:lpstr> Sdružený regulátor - průřez</vt:lpstr>
      <vt:lpstr>Pomocné pohony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Vzduchový okruh </vt:lpstr>
      <vt:lpstr>Prezentace aplikace PowerPoint</vt:lpstr>
      <vt:lpstr>Prezentace aplikace PowerPoint</vt:lpstr>
      <vt:lpstr>Olejový okruh</vt:lpstr>
      <vt:lpstr>Palivový okruh</vt:lpstr>
      <vt:lpstr>Stanoviště strojvedoucího  </vt:lpstr>
      <vt:lpstr>Prezentace aplikace PowerPoint</vt:lpstr>
      <vt:lpstr>Prezentace aplikace PowerPoint</vt:lpstr>
      <vt:lpstr>Stanoviště strojvedoucího Ovládání dveří a zdroj nabíjení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Stanoviště strojvedoucího el. rozvaděč  </vt:lpstr>
      <vt:lpstr>Prezentace aplikace PowerPoint</vt:lpstr>
      <vt:lpstr>Prezentace aplikace PowerPoint</vt:lpstr>
      <vt:lpstr>Prezentace aplikace PowerPoint</vt:lpstr>
      <vt:lpstr>Prezentace aplikace PowerPoint</vt:lpstr>
      <vt:lpstr>Pro informaci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Asus K52Ju</dc:creator>
  <cp:lastModifiedBy>Plešek Josef</cp:lastModifiedBy>
  <cp:revision>138</cp:revision>
  <dcterms:created xsi:type="dcterms:W3CDTF">2021-02-07T12:50:09Z</dcterms:created>
  <dcterms:modified xsi:type="dcterms:W3CDTF">2021-06-17T10:16:13Z</dcterms:modified>
</cp:coreProperties>
</file>