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5" r:id="rId4"/>
    <p:sldId id="258" r:id="rId5"/>
    <p:sldId id="267" r:id="rId6"/>
    <p:sldId id="266" r:id="rId7"/>
    <p:sldId id="260" r:id="rId8"/>
    <p:sldId id="261" r:id="rId9"/>
    <p:sldId id="262" r:id="rId10"/>
    <p:sldId id="270" r:id="rId11"/>
    <p:sldId id="268" r:id="rId12"/>
    <p:sldId id="263" r:id="rId13"/>
    <p:sldId id="264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bKM7RLSGYgYZ05xxrqb5Qg" hashData="vU16gNR2xflAOU5QUtBvLd6N/R4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652" autoAdjust="0"/>
  </p:normalViewPr>
  <p:slideViewPr>
    <p:cSldViewPr>
      <p:cViewPr>
        <p:scale>
          <a:sx n="70" d="100"/>
          <a:sy n="70" d="100"/>
        </p:scale>
        <p:origin x="-138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2053-C353-40A1-83A7-EC11890C0AA2}" type="datetimeFigureOut">
              <a:rPr lang="cs-CZ" smtClean="0"/>
              <a:pPr/>
              <a:t>25.5.2021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2B93-0137-4D75-B876-D94F5161D2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2053-C353-40A1-83A7-EC11890C0AA2}" type="datetimeFigureOut">
              <a:rPr lang="cs-CZ" smtClean="0"/>
              <a:pPr/>
              <a:t>25.5.2021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2B93-0137-4D75-B876-D94F5161D2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2053-C353-40A1-83A7-EC11890C0AA2}" type="datetimeFigureOut">
              <a:rPr lang="cs-CZ" smtClean="0"/>
              <a:pPr/>
              <a:t>25.5.2021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2B93-0137-4D75-B876-D94F5161D2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2053-C353-40A1-83A7-EC11890C0AA2}" type="datetimeFigureOut">
              <a:rPr lang="cs-CZ" smtClean="0"/>
              <a:pPr/>
              <a:t>25.5.2021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2B93-0137-4D75-B876-D94F5161D2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2053-C353-40A1-83A7-EC11890C0AA2}" type="datetimeFigureOut">
              <a:rPr lang="cs-CZ" smtClean="0"/>
              <a:pPr/>
              <a:t>25.5.2021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2B93-0137-4D75-B876-D94F5161D2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2053-C353-40A1-83A7-EC11890C0AA2}" type="datetimeFigureOut">
              <a:rPr lang="cs-CZ" smtClean="0"/>
              <a:pPr/>
              <a:t>25.5.2021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2B93-0137-4D75-B876-D94F5161D2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2053-C353-40A1-83A7-EC11890C0AA2}" type="datetimeFigureOut">
              <a:rPr lang="cs-CZ" smtClean="0"/>
              <a:pPr/>
              <a:t>25.5.2021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2B93-0137-4D75-B876-D94F5161D2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2053-C353-40A1-83A7-EC11890C0AA2}" type="datetimeFigureOut">
              <a:rPr lang="cs-CZ" smtClean="0"/>
              <a:pPr/>
              <a:t>25.5.2021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2B93-0137-4D75-B876-D94F5161D2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2053-C353-40A1-83A7-EC11890C0AA2}" type="datetimeFigureOut">
              <a:rPr lang="cs-CZ" smtClean="0"/>
              <a:pPr/>
              <a:t>25.5.2021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2B93-0137-4D75-B876-D94F5161D2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2053-C353-40A1-83A7-EC11890C0AA2}" type="datetimeFigureOut">
              <a:rPr lang="cs-CZ" smtClean="0"/>
              <a:pPr/>
              <a:t>25.5.2021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2B93-0137-4D75-B876-D94F5161D2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2053-C353-40A1-83A7-EC11890C0AA2}" type="datetimeFigureOut">
              <a:rPr lang="cs-CZ" smtClean="0"/>
              <a:pPr/>
              <a:t>25.5.2021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2B93-0137-4D75-B876-D94F5161D22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B2053-C353-40A1-83A7-EC11890C0AA2}" type="datetimeFigureOut">
              <a:rPr lang="cs-CZ" smtClean="0"/>
              <a:pPr/>
              <a:t>25.5.2021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E2B93-0137-4D75-B876-D94F5161D22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08568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857364"/>
            <a:ext cx="5786478" cy="5000637"/>
          </a:xfr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54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Sdružený regulátor</a:t>
            </a:r>
            <a:r>
              <a:rPr lang="cs-CZ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cs-CZ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cs-CZ" sz="36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(princip multiplikátoru)  </a:t>
            </a:r>
            <a:endParaRPr lang="cs-CZ" sz="3600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000760" y="600076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Vypracoval Josef </a:t>
            </a:r>
            <a:r>
              <a:rPr lang="cs-CZ" dirty="0" err="1" smtClean="0"/>
              <a:t>Plešek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5_STAVEC_2 – ko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05421"/>
            <a:ext cx="9144000" cy="6552579"/>
          </a:xfrm>
        </p:spPr>
      </p:pic>
      <p:sp>
        <p:nvSpPr>
          <p:cNvPr id="5" name="Zaoblený obdélníkový popisek 4"/>
          <p:cNvSpPr/>
          <p:nvPr/>
        </p:nvSpPr>
        <p:spPr>
          <a:xfrm>
            <a:off x="5500694" y="2143116"/>
            <a:ext cx="3357586" cy="1785950"/>
          </a:xfrm>
          <a:prstGeom prst="wedgeRoundRectCallout">
            <a:avLst>
              <a:gd name="adj1" fmla="val -134754"/>
              <a:gd name="adj2" fmla="val 39116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Multiplikátor stále chce palivo přidat, ale nelze. Odlehčí motor přidáním odporu buzení </a:t>
            </a:r>
            <a:r>
              <a:rPr lang="cs-CZ" dirty="0" err="1" smtClean="0">
                <a:solidFill>
                  <a:schemeClr val="tx1"/>
                </a:solidFill>
              </a:rPr>
              <a:t>trakč.dynama</a:t>
            </a:r>
            <a:r>
              <a:rPr lang="cs-CZ" dirty="0" smtClean="0">
                <a:solidFill>
                  <a:schemeClr val="tx1"/>
                </a:solidFill>
              </a:rPr>
              <a:t> prostřednictvím páky A-B</a:t>
            </a:r>
          </a:p>
        </p:txBody>
      </p:sp>
      <p:sp>
        <p:nvSpPr>
          <p:cNvPr id="6" name="Zaoblený obdélníkový popisek 5"/>
          <p:cNvSpPr/>
          <p:nvPr/>
        </p:nvSpPr>
        <p:spPr>
          <a:xfrm>
            <a:off x="6000760" y="5929306"/>
            <a:ext cx="2714644" cy="928694"/>
          </a:xfrm>
          <a:prstGeom prst="wedgeRoundRectCallout">
            <a:avLst>
              <a:gd name="adj1" fmla="val -100611"/>
              <a:gd name="adj2" fmla="val -64886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Motor je zatížen –otáčky potlačeny</a:t>
            </a:r>
          </a:p>
        </p:txBody>
      </p:sp>
      <p:cxnSp>
        <p:nvCxnSpPr>
          <p:cNvPr id="8" name="Přímá spojovací čára 7"/>
          <p:cNvCxnSpPr/>
          <p:nvPr/>
        </p:nvCxnSpPr>
        <p:spPr>
          <a:xfrm flipV="1">
            <a:off x="3929058" y="5216538"/>
            <a:ext cx="428628" cy="1412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3929058" y="5643578"/>
            <a:ext cx="500066" cy="214314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rot="16200000" flipH="1">
            <a:off x="4250529" y="5322107"/>
            <a:ext cx="357190" cy="1428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Nadpis 4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Situace zatížení motoru bez možnosti přidání paliva</a:t>
            </a:r>
            <a:endParaRPr lang="cs-CZ" sz="3200" dirty="0"/>
          </a:p>
        </p:txBody>
      </p:sp>
      <p:sp>
        <p:nvSpPr>
          <p:cNvPr id="10" name="Zaoblený obdélníkový popisek 9"/>
          <p:cNvSpPr/>
          <p:nvPr/>
        </p:nvSpPr>
        <p:spPr>
          <a:xfrm>
            <a:off x="3786182" y="642918"/>
            <a:ext cx="3643306" cy="1071570"/>
          </a:xfrm>
          <a:prstGeom prst="wedgeRoundRectCallout">
            <a:avLst>
              <a:gd name="adj1" fmla="val -78894"/>
              <a:gd name="adj2" fmla="val 114008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Na daném otáčkovém stupni již nelze další palivo přidat vzhledem natočení vačky max. paliva</a:t>
            </a:r>
          </a:p>
        </p:txBody>
      </p:sp>
      <p:sp>
        <p:nvSpPr>
          <p:cNvPr id="11" name="Šipka dolů 10"/>
          <p:cNvSpPr/>
          <p:nvPr/>
        </p:nvSpPr>
        <p:spPr>
          <a:xfrm>
            <a:off x="3929058" y="4572008"/>
            <a:ext cx="142876" cy="500066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/>
          <p:cNvSpPr/>
          <p:nvPr/>
        </p:nvSpPr>
        <p:spPr>
          <a:xfrm flipH="1" flipV="1">
            <a:off x="3929058" y="6000768"/>
            <a:ext cx="142876" cy="500066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nahoru 12"/>
          <p:cNvSpPr/>
          <p:nvPr/>
        </p:nvSpPr>
        <p:spPr>
          <a:xfrm>
            <a:off x="1571604" y="4000504"/>
            <a:ext cx="285752" cy="57150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500034" y="3214686"/>
            <a:ext cx="1000132" cy="1000132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6_vu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878" y="0"/>
            <a:ext cx="9155878" cy="6817666"/>
          </a:xfrm>
        </p:spPr>
      </p:pic>
      <p:sp>
        <p:nvSpPr>
          <p:cNvPr id="6" name="Zaoblený obdélníkový popisek 5"/>
          <p:cNvSpPr/>
          <p:nvPr/>
        </p:nvSpPr>
        <p:spPr>
          <a:xfrm>
            <a:off x="4500562" y="214290"/>
            <a:ext cx="2500330" cy="928694"/>
          </a:xfrm>
          <a:prstGeom prst="wedgeRoundRectCallout">
            <a:avLst>
              <a:gd name="adj1" fmla="val -132903"/>
              <a:gd name="adj2" fmla="val 47496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7" name="Zaoblený obdélníkový popisek 6"/>
          <p:cNvSpPr/>
          <p:nvPr/>
        </p:nvSpPr>
        <p:spPr>
          <a:xfrm>
            <a:off x="4500562" y="214290"/>
            <a:ext cx="2714644" cy="928694"/>
          </a:xfrm>
          <a:prstGeom prst="wedgeRoundRectCallout">
            <a:avLst>
              <a:gd name="adj1" fmla="val -118710"/>
              <a:gd name="adj2" fmla="val 11532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Palivová vačka a vůle dorazu (motor nezatížen)</a:t>
            </a:r>
          </a:p>
        </p:txBody>
      </p:sp>
      <p:sp>
        <p:nvSpPr>
          <p:cNvPr id="8" name="Zaoblený obdélníkový popisek 7"/>
          <p:cNvSpPr/>
          <p:nvPr/>
        </p:nvSpPr>
        <p:spPr>
          <a:xfrm>
            <a:off x="3571868" y="3357562"/>
            <a:ext cx="3357586" cy="1785950"/>
          </a:xfrm>
          <a:prstGeom prst="wedgeRoundRectCallout">
            <a:avLst>
              <a:gd name="adj1" fmla="val -90854"/>
              <a:gd name="adj2" fmla="val 10077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Motor zatížen, vůle vyčerpána.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Přes páku A-B zařazen omezovací odpor buzení a motor se odlehčí.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Potlačení otáček se srovná na nastavený stupeň.</a:t>
            </a:r>
          </a:p>
        </p:txBody>
      </p:sp>
      <p:sp>
        <p:nvSpPr>
          <p:cNvPr id="9" name="Zaoblený obdélníkový popisek 8"/>
          <p:cNvSpPr/>
          <p:nvPr/>
        </p:nvSpPr>
        <p:spPr>
          <a:xfrm>
            <a:off x="0" y="6357934"/>
            <a:ext cx="1643074" cy="500066"/>
          </a:xfrm>
          <a:prstGeom prst="wedgeRoundRectCallout">
            <a:avLst>
              <a:gd name="adj1" fmla="val -14150"/>
              <a:gd name="adj2" fmla="val -187166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Odpor použit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786446" y="1928802"/>
            <a:ext cx="235745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Po rekonstrukcích omezovací odpor nahrazuje elektronický regulátor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Multipl_DOL_1 – kopie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71480"/>
            <a:ext cx="9143999" cy="6286520"/>
          </a:xfrm>
        </p:spPr>
      </p:pic>
      <p:sp>
        <p:nvSpPr>
          <p:cNvPr id="5" name="Nadpis 4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 Multiplikátor sdruženého regulátoru</a:t>
            </a:r>
            <a:br>
              <a:rPr lang="cs-CZ" sz="3200" dirty="0" smtClean="0"/>
            </a:br>
            <a:r>
              <a:rPr lang="cs-CZ" sz="3200" dirty="0" smtClean="0"/>
              <a:t>(snížení otáček)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143504" y="1214422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FF0000"/>
                </a:solidFill>
              </a:rPr>
              <a:t>Páková soustava ovládání</a:t>
            </a:r>
          </a:p>
          <a:p>
            <a:pPr algn="ctr"/>
            <a:r>
              <a:rPr lang="cs-CZ" sz="1400" b="1" dirty="0" smtClean="0">
                <a:solidFill>
                  <a:srgbClr val="FF0000"/>
                </a:solidFill>
              </a:rPr>
              <a:t>         vstřikovacích čerpadel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8" name="Šipka nahoru 7"/>
          <p:cNvSpPr/>
          <p:nvPr/>
        </p:nvSpPr>
        <p:spPr>
          <a:xfrm rot="10800000">
            <a:off x="4500562" y="5857892"/>
            <a:ext cx="142876" cy="714380"/>
          </a:xfrm>
          <a:prstGeom prst="upArrow">
            <a:avLst>
              <a:gd name="adj1" fmla="val 50000"/>
              <a:gd name="adj2" fmla="val 35333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4786314" y="5643578"/>
            <a:ext cx="185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70C0"/>
                </a:solidFill>
              </a:rPr>
              <a:t>Pohyb šoupátka</a:t>
            </a:r>
          </a:p>
          <a:p>
            <a:r>
              <a:rPr lang="cs-CZ" sz="1400" b="1" dirty="0">
                <a:solidFill>
                  <a:srgbClr val="0070C0"/>
                </a:solidFill>
              </a:rPr>
              <a:t>o</a:t>
            </a:r>
            <a:r>
              <a:rPr lang="cs-CZ" sz="1400" b="1" dirty="0" smtClean="0">
                <a:solidFill>
                  <a:srgbClr val="0070C0"/>
                </a:solidFill>
              </a:rPr>
              <a:t>d odstředivého </a:t>
            </a:r>
          </a:p>
          <a:p>
            <a:r>
              <a:rPr lang="cs-CZ" sz="1400" b="1" dirty="0">
                <a:solidFill>
                  <a:srgbClr val="0070C0"/>
                </a:solidFill>
              </a:rPr>
              <a:t>č</a:t>
            </a:r>
            <a:r>
              <a:rPr lang="cs-CZ" sz="1400" b="1" dirty="0" smtClean="0">
                <a:solidFill>
                  <a:srgbClr val="0070C0"/>
                </a:solidFill>
              </a:rPr>
              <a:t>idla otáček motoru</a:t>
            </a:r>
          </a:p>
          <a:p>
            <a:r>
              <a:rPr lang="cs-CZ" sz="1400" b="1" dirty="0">
                <a:solidFill>
                  <a:srgbClr val="0070C0"/>
                </a:solidFill>
              </a:rPr>
              <a:t>a</a:t>
            </a:r>
            <a:r>
              <a:rPr lang="cs-CZ" sz="1400" b="1" dirty="0" smtClean="0">
                <a:solidFill>
                  <a:srgbClr val="0070C0"/>
                </a:solidFill>
              </a:rPr>
              <a:t>  stavěče otáček</a:t>
            </a:r>
            <a:endParaRPr lang="cs-CZ" sz="1400" b="1" dirty="0">
              <a:solidFill>
                <a:srgbClr val="0070C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000100" y="5357826"/>
            <a:ext cx="271464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Šoupátko klesne, otevře přepouštěcí otvory a zastaví se podle zvoleného stupně otáček</a:t>
            </a:r>
          </a:p>
        </p:txBody>
      </p:sp>
      <p:sp>
        <p:nvSpPr>
          <p:cNvPr id="19" name="Elipsa 18"/>
          <p:cNvSpPr/>
          <p:nvPr/>
        </p:nvSpPr>
        <p:spPr>
          <a:xfrm>
            <a:off x="3714744" y="3357562"/>
            <a:ext cx="500066" cy="500066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Elipsa 19"/>
          <p:cNvSpPr/>
          <p:nvPr/>
        </p:nvSpPr>
        <p:spPr>
          <a:xfrm>
            <a:off x="4572000" y="3357562"/>
            <a:ext cx="500066" cy="500066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oblený obdélníkový popisek 20"/>
          <p:cNvSpPr/>
          <p:nvPr/>
        </p:nvSpPr>
        <p:spPr>
          <a:xfrm>
            <a:off x="5286380" y="4857760"/>
            <a:ext cx="2500330" cy="642942"/>
          </a:xfrm>
          <a:prstGeom prst="wedgeRoundRectCallout">
            <a:avLst>
              <a:gd name="adj1" fmla="val -61483"/>
              <a:gd name="adj2" fmla="val -219641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Přepouštěcí  otvory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</a:rPr>
              <a:t>s</a:t>
            </a:r>
            <a:r>
              <a:rPr lang="cs-CZ" sz="1600" dirty="0" smtClean="0">
                <a:solidFill>
                  <a:schemeClr val="tx1"/>
                </a:solidFill>
              </a:rPr>
              <a:t>e otevřou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22" name="Zaoblený obdélníkový popisek 21"/>
          <p:cNvSpPr/>
          <p:nvPr/>
        </p:nvSpPr>
        <p:spPr>
          <a:xfrm>
            <a:off x="5286380" y="4857760"/>
            <a:ext cx="2500330" cy="642942"/>
          </a:xfrm>
          <a:prstGeom prst="wedgeRoundRectCallout">
            <a:avLst>
              <a:gd name="adj1" fmla="val -97424"/>
              <a:gd name="adj2" fmla="val -217189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Přepouštěcí  otvory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</a:rPr>
              <a:t>s</a:t>
            </a:r>
            <a:r>
              <a:rPr lang="cs-CZ" sz="1600" dirty="0" smtClean="0">
                <a:solidFill>
                  <a:schemeClr val="tx1"/>
                </a:solidFill>
              </a:rPr>
              <a:t>e otevřou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643702" y="2000240"/>
            <a:ext cx="2286016" cy="26776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Zpod velkého pístu se vypouští olej, píst klesá a pákovím se ubírá palivo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16" grpId="0" animBg="1"/>
      <p:bldP spid="19" grpId="0" animBg="1"/>
      <p:bldP spid="20" grpId="0" animBg="1"/>
      <p:bldP spid="21" grpId="0" animBg="1"/>
      <p:bldP spid="2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Multipl_DOL_1 – kopie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6286520"/>
          </a:xfrm>
        </p:spPr>
      </p:pic>
      <p:sp>
        <p:nvSpPr>
          <p:cNvPr id="5" name="Nadpis 4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 Multiplikátor sdruženého regulátoru</a:t>
            </a:r>
            <a:br>
              <a:rPr lang="cs-CZ" sz="3200" dirty="0" smtClean="0"/>
            </a:br>
            <a:r>
              <a:rPr lang="cs-CZ" sz="3200" dirty="0" smtClean="0"/>
              <a:t>(snížení otáček – </a:t>
            </a:r>
            <a:r>
              <a:rPr lang="cs-CZ" sz="3200" b="1" u="sng" dirty="0" smtClean="0"/>
              <a:t>případně stop </a:t>
            </a:r>
            <a:r>
              <a:rPr lang="cs-CZ" sz="3200" dirty="0" smtClean="0"/>
              <a:t>motoru)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143504" y="1214422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FF0000"/>
                </a:solidFill>
              </a:rPr>
              <a:t>Páková soustava ovládání</a:t>
            </a:r>
          </a:p>
          <a:p>
            <a:pPr algn="ctr"/>
            <a:r>
              <a:rPr lang="cs-CZ" sz="1400" b="1" dirty="0" smtClean="0">
                <a:solidFill>
                  <a:srgbClr val="FF0000"/>
                </a:solidFill>
              </a:rPr>
              <a:t>         vstřikovacích čerpadel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786314" y="5643578"/>
            <a:ext cx="185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70C0"/>
                </a:solidFill>
              </a:rPr>
              <a:t>Pohyb šoupátka</a:t>
            </a:r>
          </a:p>
          <a:p>
            <a:r>
              <a:rPr lang="cs-CZ" sz="1400" b="1" dirty="0">
                <a:solidFill>
                  <a:srgbClr val="0070C0"/>
                </a:solidFill>
              </a:rPr>
              <a:t>o</a:t>
            </a:r>
            <a:r>
              <a:rPr lang="cs-CZ" sz="1400" b="1" dirty="0" smtClean="0">
                <a:solidFill>
                  <a:srgbClr val="0070C0"/>
                </a:solidFill>
              </a:rPr>
              <a:t>d odstředivého </a:t>
            </a:r>
          </a:p>
          <a:p>
            <a:r>
              <a:rPr lang="cs-CZ" sz="1400" b="1" dirty="0">
                <a:solidFill>
                  <a:srgbClr val="0070C0"/>
                </a:solidFill>
              </a:rPr>
              <a:t>č</a:t>
            </a:r>
            <a:r>
              <a:rPr lang="cs-CZ" sz="1400" b="1" dirty="0" smtClean="0">
                <a:solidFill>
                  <a:srgbClr val="0070C0"/>
                </a:solidFill>
              </a:rPr>
              <a:t>idla otáček motoru</a:t>
            </a:r>
          </a:p>
          <a:p>
            <a:r>
              <a:rPr lang="cs-CZ" sz="1400" b="1" dirty="0">
                <a:solidFill>
                  <a:srgbClr val="0070C0"/>
                </a:solidFill>
              </a:rPr>
              <a:t>a</a:t>
            </a:r>
            <a:r>
              <a:rPr lang="cs-CZ" sz="1400" b="1" dirty="0" smtClean="0">
                <a:solidFill>
                  <a:srgbClr val="0070C0"/>
                </a:solidFill>
              </a:rPr>
              <a:t>  stavěče otáček</a:t>
            </a:r>
            <a:endParaRPr lang="cs-CZ" sz="1400" b="1" dirty="0">
              <a:solidFill>
                <a:srgbClr val="0070C0"/>
              </a:solidFill>
            </a:endParaRPr>
          </a:p>
        </p:txBody>
      </p:sp>
      <p:sp>
        <p:nvSpPr>
          <p:cNvPr id="19" name="Elipsa 18"/>
          <p:cNvSpPr/>
          <p:nvPr/>
        </p:nvSpPr>
        <p:spPr>
          <a:xfrm>
            <a:off x="3714744" y="3571876"/>
            <a:ext cx="500066" cy="500066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Elipsa 19"/>
          <p:cNvSpPr/>
          <p:nvPr/>
        </p:nvSpPr>
        <p:spPr>
          <a:xfrm>
            <a:off x="4500562" y="3571876"/>
            <a:ext cx="500066" cy="500066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oblený obdélníkový popisek 20"/>
          <p:cNvSpPr/>
          <p:nvPr/>
        </p:nvSpPr>
        <p:spPr>
          <a:xfrm>
            <a:off x="5286380" y="4857760"/>
            <a:ext cx="2500330" cy="642942"/>
          </a:xfrm>
          <a:prstGeom prst="wedgeRoundRectCallout">
            <a:avLst>
              <a:gd name="adj1" fmla="val -63208"/>
              <a:gd name="adj2" fmla="val -192807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Přepouštěcí  otvory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</a:rPr>
              <a:t>s</a:t>
            </a:r>
            <a:r>
              <a:rPr lang="cs-CZ" sz="1600" dirty="0" smtClean="0">
                <a:solidFill>
                  <a:schemeClr val="tx1"/>
                </a:solidFill>
              </a:rPr>
              <a:t>e uzavřou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22" name="Zaoblený obdélníkový popisek 21"/>
          <p:cNvSpPr/>
          <p:nvPr/>
        </p:nvSpPr>
        <p:spPr>
          <a:xfrm>
            <a:off x="5286380" y="4857760"/>
            <a:ext cx="2500330" cy="642942"/>
          </a:xfrm>
          <a:prstGeom prst="wedgeRoundRectCallout">
            <a:avLst>
              <a:gd name="adj1" fmla="val -96044"/>
              <a:gd name="adj2" fmla="val -182305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Přepouštěcí  otvory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</a:rPr>
              <a:t>s</a:t>
            </a:r>
            <a:r>
              <a:rPr lang="cs-CZ" sz="1600" dirty="0" smtClean="0">
                <a:solidFill>
                  <a:schemeClr val="tx1"/>
                </a:solidFill>
              </a:rPr>
              <a:t>e uzavřou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2" name="Šipka nahoru 11"/>
          <p:cNvSpPr/>
          <p:nvPr/>
        </p:nvSpPr>
        <p:spPr>
          <a:xfrm rot="10800000">
            <a:off x="4500562" y="5857892"/>
            <a:ext cx="142876" cy="714380"/>
          </a:xfrm>
          <a:prstGeom prst="upArrow">
            <a:avLst>
              <a:gd name="adj1" fmla="val 50000"/>
              <a:gd name="adj2" fmla="val 35333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6429388" y="2000240"/>
            <a:ext cx="2714612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Velký píst klesne do spodní pozice a pákoví přestaví vstřik. </a:t>
            </a:r>
            <a:r>
              <a:rPr lang="cs-CZ" sz="2800" b="1" dirty="0" err="1" smtClean="0">
                <a:solidFill>
                  <a:srgbClr val="FF0000"/>
                </a:solidFill>
              </a:rPr>
              <a:t>čerp</a:t>
            </a:r>
            <a:r>
              <a:rPr lang="cs-CZ" sz="2800" b="1" dirty="0" smtClean="0">
                <a:solidFill>
                  <a:srgbClr val="FF0000"/>
                </a:solidFill>
              </a:rPr>
              <a:t>. do „stop“ polohy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5_kom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4422"/>
            <a:ext cx="9146450" cy="5296101"/>
          </a:xfrm>
        </p:spPr>
      </p:pic>
      <p:sp>
        <p:nvSpPr>
          <p:cNvPr id="5" name="Nadpis 4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Kompenzátor nerovnoměrnosti zabraňuje kolísání otáček motoru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Multipl_DOL_1 – kopie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64095"/>
            <a:ext cx="9143999" cy="6293905"/>
          </a:xfrm>
        </p:spPr>
      </p:pic>
      <p:sp>
        <p:nvSpPr>
          <p:cNvPr id="5" name="Nadpis 4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 Multiplikátor sdruženého regulátoru</a:t>
            </a:r>
            <a:endParaRPr lang="cs-CZ" sz="3200" dirty="0"/>
          </a:p>
        </p:txBody>
      </p:sp>
      <p:sp>
        <p:nvSpPr>
          <p:cNvPr id="6" name="Zaoblený obdélníkový popisek 5"/>
          <p:cNvSpPr/>
          <p:nvPr/>
        </p:nvSpPr>
        <p:spPr>
          <a:xfrm>
            <a:off x="1214414" y="5643578"/>
            <a:ext cx="2500330" cy="642942"/>
          </a:xfrm>
          <a:prstGeom prst="wedgeRoundRectCallout">
            <a:avLst>
              <a:gd name="adj1" fmla="val 72793"/>
              <a:gd name="adj2" fmla="val -266341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Šoupátko multiplikátoru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7" name="Zaoblený obdélníkový popisek 6"/>
          <p:cNvSpPr/>
          <p:nvPr/>
        </p:nvSpPr>
        <p:spPr>
          <a:xfrm>
            <a:off x="6215074" y="4214818"/>
            <a:ext cx="2500330" cy="642942"/>
          </a:xfrm>
          <a:prstGeom prst="wedgeRoundRectCallout">
            <a:avLst>
              <a:gd name="adj1" fmla="val -90413"/>
              <a:gd name="adj2" fmla="val -179310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Velký píst ovládání vstřikovacích čerpadel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143504" y="1214422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FF0000"/>
                </a:solidFill>
              </a:rPr>
              <a:t>Páková soustava ovládání</a:t>
            </a:r>
          </a:p>
          <a:p>
            <a:pPr algn="ctr"/>
            <a:r>
              <a:rPr lang="cs-CZ" sz="1400" b="1" dirty="0" smtClean="0">
                <a:solidFill>
                  <a:srgbClr val="FF0000"/>
                </a:solidFill>
              </a:rPr>
              <a:t>         vstřikovacích čerpadel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786314" y="5643578"/>
            <a:ext cx="185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70C0"/>
                </a:solidFill>
              </a:rPr>
              <a:t>Pohyb šoupátka</a:t>
            </a:r>
          </a:p>
          <a:p>
            <a:r>
              <a:rPr lang="cs-CZ" sz="1400" b="1" dirty="0">
                <a:solidFill>
                  <a:srgbClr val="0070C0"/>
                </a:solidFill>
              </a:rPr>
              <a:t>o</a:t>
            </a:r>
            <a:r>
              <a:rPr lang="cs-CZ" sz="1400" b="1" dirty="0" smtClean="0">
                <a:solidFill>
                  <a:srgbClr val="0070C0"/>
                </a:solidFill>
              </a:rPr>
              <a:t>d odstředivého </a:t>
            </a:r>
          </a:p>
          <a:p>
            <a:r>
              <a:rPr lang="cs-CZ" sz="1400" b="1" dirty="0">
                <a:solidFill>
                  <a:srgbClr val="0070C0"/>
                </a:solidFill>
              </a:rPr>
              <a:t>č</a:t>
            </a:r>
            <a:r>
              <a:rPr lang="cs-CZ" sz="1400" b="1" dirty="0" smtClean="0">
                <a:solidFill>
                  <a:srgbClr val="0070C0"/>
                </a:solidFill>
              </a:rPr>
              <a:t>idla otáček motoru</a:t>
            </a:r>
          </a:p>
          <a:p>
            <a:r>
              <a:rPr lang="cs-CZ" sz="1400" b="1" dirty="0">
                <a:solidFill>
                  <a:srgbClr val="0070C0"/>
                </a:solidFill>
              </a:rPr>
              <a:t>a</a:t>
            </a:r>
            <a:r>
              <a:rPr lang="cs-CZ" sz="1400" b="1" dirty="0" smtClean="0">
                <a:solidFill>
                  <a:srgbClr val="0070C0"/>
                </a:solidFill>
              </a:rPr>
              <a:t>  stavěče otáček</a:t>
            </a:r>
            <a:endParaRPr lang="cs-CZ" sz="1400" b="1" dirty="0">
              <a:solidFill>
                <a:srgbClr val="0070C0"/>
              </a:solidFill>
            </a:endParaRPr>
          </a:p>
        </p:txBody>
      </p:sp>
      <p:sp>
        <p:nvSpPr>
          <p:cNvPr id="12" name="Obousměrná svislá šipka 11"/>
          <p:cNvSpPr/>
          <p:nvPr/>
        </p:nvSpPr>
        <p:spPr>
          <a:xfrm>
            <a:off x="4500562" y="5715016"/>
            <a:ext cx="142876" cy="714380"/>
          </a:xfrm>
          <a:prstGeom prst="up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  <p:bldP spid="11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_____DEPO\_HNACÍ_VOZIDLA\742BUCHAR 09\20080713, Sdruzeny regulator\PRACOVNI\pro_PWP\1_z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2410" y="1285836"/>
            <a:ext cx="9176410" cy="5572164"/>
          </a:xfrm>
          <a:prstGeom prst="rect">
            <a:avLst/>
          </a:prstGeom>
          <a:noFill/>
        </p:spPr>
      </p:pic>
      <p:pic>
        <p:nvPicPr>
          <p:cNvPr id="7" name="Obrázek 6" descr="Multip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895" y="0"/>
            <a:ext cx="4555105" cy="4214818"/>
          </a:xfrm>
          <a:prstGeom prst="rect">
            <a:avLst/>
          </a:prstGeom>
        </p:spPr>
      </p:pic>
      <p:sp>
        <p:nvSpPr>
          <p:cNvPr id="4" name="Nadpis 4"/>
          <p:cNvSpPr txBox="1">
            <a:spLocks noGrp="1"/>
          </p:cNvSpPr>
          <p:nvPr>
            <p:ph type="title"/>
          </p:nvPr>
        </p:nvSpPr>
        <p:spPr>
          <a:xfrm>
            <a:off x="0" y="1"/>
            <a:ext cx="6143636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 </a:t>
            </a:r>
            <a:r>
              <a:rPr lang="cs-CZ" sz="2800" dirty="0" smtClean="0"/>
              <a:t>Multiplikátor sdruženého regulátoru</a:t>
            </a:r>
            <a:br>
              <a:rPr lang="cs-CZ" sz="2800" dirty="0" smtClean="0"/>
            </a:br>
            <a:r>
              <a:rPr lang="cs-CZ" sz="2800" dirty="0" smtClean="0"/>
              <a:t>(základní otáčky)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Multipl_DOL_1 – kopie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569607"/>
            <a:ext cx="9144000" cy="6293905"/>
          </a:xfrm>
        </p:spPr>
      </p:pic>
      <p:sp>
        <p:nvSpPr>
          <p:cNvPr id="5" name="Nadpis 4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 Multiplikátor sdruženého regulátoru</a:t>
            </a:r>
            <a:br>
              <a:rPr lang="cs-CZ" sz="3200" dirty="0" smtClean="0"/>
            </a:br>
            <a:r>
              <a:rPr lang="cs-CZ" sz="3200" dirty="0" smtClean="0"/>
              <a:t>(základní otáčky)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143504" y="1214422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FF0000"/>
                </a:solidFill>
              </a:rPr>
              <a:t>Páková soustava ovládání</a:t>
            </a:r>
          </a:p>
          <a:p>
            <a:pPr algn="ctr"/>
            <a:r>
              <a:rPr lang="cs-CZ" sz="1400" b="1" dirty="0" smtClean="0">
                <a:solidFill>
                  <a:srgbClr val="FF0000"/>
                </a:solidFill>
              </a:rPr>
              <a:t>         vstřikovacích čerpadel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8" name="Obousměrná svislá šipka 7"/>
          <p:cNvSpPr/>
          <p:nvPr/>
        </p:nvSpPr>
        <p:spPr>
          <a:xfrm>
            <a:off x="4500562" y="5715016"/>
            <a:ext cx="142876" cy="714380"/>
          </a:xfrm>
          <a:prstGeom prst="up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786314" y="5643578"/>
            <a:ext cx="185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70C0"/>
                </a:solidFill>
              </a:rPr>
              <a:t>Pohyb šoupátka</a:t>
            </a:r>
          </a:p>
          <a:p>
            <a:r>
              <a:rPr lang="cs-CZ" sz="1400" b="1" dirty="0">
                <a:solidFill>
                  <a:srgbClr val="0070C0"/>
                </a:solidFill>
              </a:rPr>
              <a:t>o</a:t>
            </a:r>
            <a:r>
              <a:rPr lang="cs-CZ" sz="1400" b="1" dirty="0" smtClean="0">
                <a:solidFill>
                  <a:srgbClr val="0070C0"/>
                </a:solidFill>
              </a:rPr>
              <a:t>d odstředivého </a:t>
            </a:r>
          </a:p>
          <a:p>
            <a:r>
              <a:rPr lang="cs-CZ" sz="1400" b="1" dirty="0">
                <a:solidFill>
                  <a:srgbClr val="0070C0"/>
                </a:solidFill>
              </a:rPr>
              <a:t>č</a:t>
            </a:r>
            <a:r>
              <a:rPr lang="cs-CZ" sz="1400" b="1" dirty="0" smtClean="0">
                <a:solidFill>
                  <a:srgbClr val="0070C0"/>
                </a:solidFill>
              </a:rPr>
              <a:t>idla otáček motoru</a:t>
            </a:r>
          </a:p>
          <a:p>
            <a:r>
              <a:rPr lang="cs-CZ" sz="1400" b="1" dirty="0">
                <a:solidFill>
                  <a:srgbClr val="0070C0"/>
                </a:solidFill>
              </a:rPr>
              <a:t>a</a:t>
            </a:r>
            <a:r>
              <a:rPr lang="cs-CZ" sz="1400" b="1" dirty="0" smtClean="0">
                <a:solidFill>
                  <a:srgbClr val="0070C0"/>
                </a:solidFill>
              </a:rPr>
              <a:t>  stavěče otáček</a:t>
            </a:r>
            <a:endParaRPr lang="cs-CZ" sz="1400" b="1" dirty="0">
              <a:solidFill>
                <a:srgbClr val="0070C0"/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3714744" y="3357562"/>
            <a:ext cx="500066" cy="500066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4572000" y="3357562"/>
            <a:ext cx="500066" cy="500066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aoblený obdélníkový popisek 11"/>
          <p:cNvSpPr/>
          <p:nvPr/>
        </p:nvSpPr>
        <p:spPr>
          <a:xfrm>
            <a:off x="5286380" y="4857760"/>
            <a:ext cx="2500330" cy="642942"/>
          </a:xfrm>
          <a:prstGeom prst="wedgeRoundRectCallout">
            <a:avLst>
              <a:gd name="adj1" fmla="val -96069"/>
              <a:gd name="adj2" fmla="val -208784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Přepouštěcí  otvory jsou šoupátkem uzavřeny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3" name="Zaoblený obdélníkový popisek 12"/>
          <p:cNvSpPr/>
          <p:nvPr/>
        </p:nvSpPr>
        <p:spPr>
          <a:xfrm>
            <a:off x="5286380" y="4857760"/>
            <a:ext cx="2500330" cy="642942"/>
          </a:xfrm>
          <a:prstGeom prst="wedgeRoundRectCallout">
            <a:avLst>
              <a:gd name="adj1" fmla="val -61483"/>
              <a:gd name="adj2" fmla="val -219641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Přepouštěcí  otvory jsou šoupátkem uzavřeny</a:t>
            </a:r>
            <a:endParaRPr lang="cs-CZ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3_stave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5773493"/>
          </a:xfrm>
        </p:spPr>
      </p:pic>
      <p:sp>
        <p:nvSpPr>
          <p:cNvPr id="9" name="Kruhová šipka 8"/>
          <p:cNvSpPr/>
          <p:nvPr/>
        </p:nvSpPr>
        <p:spPr>
          <a:xfrm rot="2028324">
            <a:off x="1326615" y="517877"/>
            <a:ext cx="1682735" cy="1428273"/>
          </a:xfrm>
          <a:prstGeom prst="circular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Obdélníkový popisek 11"/>
          <p:cNvSpPr/>
          <p:nvPr/>
        </p:nvSpPr>
        <p:spPr>
          <a:xfrm>
            <a:off x="3857620" y="1571612"/>
            <a:ext cx="3000396" cy="928694"/>
          </a:xfrm>
          <a:prstGeom prst="wedgeRectCallout">
            <a:avLst>
              <a:gd name="adj1" fmla="val -97441"/>
              <a:gd name="adj2" fmla="val -5368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Otáčková vačka přes pákový systém mění předpětí regulační pružiny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4" name="Přímá spojovací čára 13"/>
          <p:cNvCxnSpPr/>
          <p:nvPr/>
        </p:nvCxnSpPr>
        <p:spPr>
          <a:xfrm flipV="1">
            <a:off x="1714480" y="1928802"/>
            <a:ext cx="642942" cy="57150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rot="16200000" flipH="1">
            <a:off x="1964513" y="1607331"/>
            <a:ext cx="642942" cy="428628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/>
          <p:nvPr/>
        </p:nvCxnSpPr>
        <p:spPr>
          <a:xfrm rot="16200000" flipH="1">
            <a:off x="1107257" y="3107529"/>
            <a:ext cx="1285884" cy="714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/>
          <p:nvPr/>
        </p:nvCxnSpPr>
        <p:spPr>
          <a:xfrm rot="5400000" flipH="1" flipV="1">
            <a:off x="964381" y="4036223"/>
            <a:ext cx="714380" cy="714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 rot="16200000" flipH="1">
            <a:off x="1035819" y="4679165"/>
            <a:ext cx="642942" cy="14287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šipka 35"/>
          <p:cNvCxnSpPr/>
          <p:nvPr/>
        </p:nvCxnSpPr>
        <p:spPr>
          <a:xfrm>
            <a:off x="1285852" y="5000636"/>
            <a:ext cx="1714512" cy="1588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čára 43"/>
          <p:cNvCxnSpPr/>
          <p:nvPr/>
        </p:nvCxnSpPr>
        <p:spPr>
          <a:xfrm rot="5400000">
            <a:off x="2608249" y="4964123"/>
            <a:ext cx="785818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čára 54"/>
          <p:cNvCxnSpPr/>
          <p:nvPr/>
        </p:nvCxnSpPr>
        <p:spPr>
          <a:xfrm rot="10800000" flipV="1">
            <a:off x="3357554" y="4714884"/>
            <a:ext cx="571504" cy="142876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ovací čára 56"/>
          <p:cNvCxnSpPr/>
          <p:nvPr/>
        </p:nvCxnSpPr>
        <p:spPr>
          <a:xfrm rot="10800000">
            <a:off x="3357554" y="5143512"/>
            <a:ext cx="571504" cy="214314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bdélníkový popisek 62"/>
          <p:cNvSpPr/>
          <p:nvPr/>
        </p:nvSpPr>
        <p:spPr>
          <a:xfrm>
            <a:off x="5000628" y="2786058"/>
            <a:ext cx="4000528" cy="785818"/>
          </a:xfrm>
          <a:prstGeom prst="wedgeRectCallout">
            <a:avLst>
              <a:gd name="adj1" fmla="val -82271"/>
              <a:gd name="adj2" fmla="val 17067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Závaží </a:t>
            </a:r>
            <a:r>
              <a:rPr lang="cs-CZ" dirty="0" err="1" smtClean="0">
                <a:solidFill>
                  <a:schemeClr val="tx1"/>
                </a:solidFill>
              </a:rPr>
              <a:t>roztěžníku</a:t>
            </a:r>
            <a:r>
              <a:rPr lang="cs-CZ" dirty="0" smtClean="0">
                <a:solidFill>
                  <a:schemeClr val="tx1"/>
                </a:solidFill>
              </a:rPr>
              <a:t> se sevřou a přes páku posunou multiplikátor do otáček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68" name="Přímá spojovací šipka 67"/>
          <p:cNvCxnSpPr/>
          <p:nvPr/>
        </p:nvCxnSpPr>
        <p:spPr>
          <a:xfrm rot="10800000">
            <a:off x="1142976" y="3714752"/>
            <a:ext cx="428628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Nadpis 4"/>
          <p:cNvSpPr txBox="1">
            <a:spLocks noGrp="1"/>
          </p:cNvSpPr>
          <p:nvPr>
            <p:ph type="title"/>
          </p:nvPr>
        </p:nvSpPr>
        <p:spPr>
          <a:xfrm>
            <a:off x="3357554" y="0"/>
            <a:ext cx="5786446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 </a:t>
            </a:r>
            <a:r>
              <a:rPr lang="cs-CZ" sz="2800" dirty="0" smtClean="0"/>
              <a:t>Multiplikátor sdruženého regulátoru</a:t>
            </a:r>
            <a:br>
              <a:rPr lang="cs-CZ" sz="2800" dirty="0" smtClean="0"/>
            </a:br>
            <a:r>
              <a:rPr lang="cs-CZ" sz="2800" dirty="0" smtClean="0"/>
              <a:t>(zvýšení otáček)</a:t>
            </a:r>
            <a:endParaRPr lang="cs-CZ" sz="2800" dirty="0"/>
          </a:p>
        </p:txBody>
      </p:sp>
      <p:sp>
        <p:nvSpPr>
          <p:cNvPr id="41" name="Šipka dolů 40"/>
          <p:cNvSpPr/>
          <p:nvPr/>
        </p:nvSpPr>
        <p:spPr>
          <a:xfrm>
            <a:off x="3357554" y="4071942"/>
            <a:ext cx="142876" cy="500066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Šipka dolů 41"/>
          <p:cNvSpPr/>
          <p:nvPr/>
        </p:nvSpPr>
        <p:spPr>
          <a:xfrm flipH="1" flipV="1">
            <a:off x="3357554" y="5500702"/>
            <a:ext cx="142876" cy="500066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9" name="Přímá spojovací čára 48"/>
          <p:cNvCxnSpPr/>
          <p:nvPr/>
        </p:nvCxnSpPr>
        <p:spPr>
          <a:xfrm flipV="1">
            <a:off x="1714480" y="2143116"/>
            <a:ext cx="785818" cy="35719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čára 52"/>
          <p:cNvCxnSpPr/>
          <p:nvPr/>
        </p:nvCxnSpPr>
        <p:spPr>
          <a:xfrm rot="5400000">
            <a:off x="1071538" y="3071810"/>
            <a:ext cx="1214446" cy="714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čára 57"/>
          <p:cNvCxnSpPr/>
          <p:nvPr/>
        </p:nvCxnSpPr>
        <p:spPr>
          <a:xfrm rot="16200000" flipV="1">
            <a:off x="893737" y="4037017"/>
            <a:ext cx="713586" cy="706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ovací čára 64"/>
          <p:cNvCxnSpPr/>
          <p:nvPr/>
        </p:nvCxnSpPr>
        <p:spPr>
          <a:xfrm rot="16200000" flipH="1">
            <a:off x="1107257" y="4536289"/>
            <a:ext cx="642942" cy="2857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Zahnutá šipka dolů 71"/>
          <p:cNvSpPr/>
          <p:nvPr/>
        </p:nvSpPr>
        <p:spPr>
          <a:xfrm flipH="1">
            <a:off x="4286248" y="4643446"/>
            <a:ext cx="857256" cy="857256"/>
          </a:xfrm>
          <a:prstGeom prst="curvedDownArrow">
            <a:avLst>
              <a:gd name="adj1" fmla="val 25000"/>
              <a:gd name="adj2" fmla="val 50000"/>
              <a:gd name="adj3" fmla="val 3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78" name="Přímá spojovací šipka 77"/>
          <p:cNvCxnSpPr/>
          <p:nvPr/>
        </p:nvCxnSpPr>
        <p:spPr>
          <a:xfrm rot="10800000">
            <a:off x="1357290" y="3714752"/>
            <a:ext cx="428628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ovací čára 80"/>
          <p:cNvCxnSpPr/>
          <p:nvPr/>
        </p:nvCxnSpPr>
        <p:spPr>
          <a:xfrm rot="10800000">
            <a:off x="3357554" y="4714884"/>
            <a:ext cx="571504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Přímá spojovací čára 96"/>
          <p:cNvCxnSpPr/>
          <p:nvPr/>
        </p:nvCxnSpPr>
        <p:spPr>
          <a:xfrm rot="10800000">
            <a:off x="3357554" y="5357826"/>
            <a:ext cx="500066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/>
          <p:nvPr/>
        </p:nvCxnSpPr>
        <p:spPr>
          <a:xfrm rot="16200000" flipH="1">
            <a:off x="3714744" y="4786322"/>
            <a:ext cx="428628" cy="14287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5428E-7 L 0.0224 0.0018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5428E-7 L 0.02935 0.0018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63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_____DEPO\_HNACÍ_VOZIDLA\742BUCHAR 09\20080713, Sdruzeny regulator\PRACOVNI\pro_PWP\1_z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2410" y="1285836"/>
            <a:ext cx="9176410" cy="5572164"/>
          </a:xfrm>
          <a:prstGeom prst="rect">
            <a:avLst/>
          </a:prstGeom>
          <a:noFill/>
        </p:spPr>
      </p:pic>
      <p:pic>
        <p:nvPicPr>
          <p:cNvPr id="7" name="Obrázek 6" descr="Multip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895" y="0"/>
            <a:ext cx="4555105" cy="4214818"/>
          </a:xfrm>
          <a:prstGeom prst="rect">
            <a:avLst/>
          </a:prstGeom>
        </p:spPr>
      </p:pic>
      <p:cxnSp>
        <p:nvCxnSpPr>
          <p:cNvPr id="5" name="Přímá spojovací čára 4"/>
          <p:cNvCxnSpPr/>
          <p:nvPr/>
        </p:nvCxnSpPr>
        <p:spPr>
          <a:xfrm rot="5400000" flipH="1" flipV="1">
            <a:off x="1964513" y="5179231"/>
            <a:ext cx="642942" cy="2857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1428728" y="5572140"/>
            <a:ext cx="785818" cy="714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 rot="5400000" flipH="1" flipV="1">
            <a:off x="821902" y="4821644"/>
            <a:ext cx="1214446" cy="79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flipV="1">
            <a:off x="1714480" y="3786190"/>
            <a:ext cx="4857784" cy="71438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 rot="5400000" flipH="1" flipV="1">
            <a:off x="6357950" y="4000504"/>
            <a:ext cx="714380" cy="158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Nadpis 4"/>
          <p:cNvSpPr txBox="1">
            <a:spLocks noGrp="1"/>
          </p:cNvSpPr>
          <p:nvPr>
            <p:ph type="title"/>
          </p:nvPr>
        </p:nvSpPr>
        <p:spPr>
          <a:xfrm>
            <a:off x="0" y="1"/>
            <a:ext cx="6215074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 </a:t>
            </a:r>
            <a:r>
              <a:rPr lang="cs-CZ" sz="2800" dirty="0" smtClean="0"/>
              <a:t>Multiplikátor sdruženého regulátoru</a:t>
            </a:r>
            <a:br>
              <a:rPr lang="cs-CZ" sz="2800" dirty="0" smtClean="0"/>
            </a:br>
            <a:r>
              <a:rPr lang="cs-CZ" sz="2800" dirty="0" smtClean="0"/>
              <a:t>(zvýšení otáček)</a:t>
            </a:r>
            <a:endParaRPr lang="cs-CZ" sz="2800" dirty="0"/>
          </a:p>
        </p:txBody>
      </p:sp>
      <p:sp>
        <p:nvSpPr>
          <p:cNvPr id="13" name="Zahnutá šipka dolů 12"/>
          <p:cNvSpPr/>
          <p:nvPr/>
        </p:nvSpPr>
        <p:spPr>
          <a:xfrm flipH="1">
            <a:off x="4286248" y="4643446"/>
            <a:ext cx="857256" cy="857256"/>
          </a:xfrm>
          <a:prstGeom prst="curvedDownArrow">
            <a:avLst>
              <a:gd name="adj1" fmla="val 25000"/>
              <a:gd name="adj2" fmla="val 50000"/>
              <a:gd name="adj3" fmla="val 3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15" name="Přímá spojovací šipka 14"/>
          <p:cNvCxnSpPr/>
          <p:nvPr/>
        </p:nvCxnSpPr>
        <p:spPr>
          <a:xfrm>
            <a:off x="785786" y="5000636"/>
            <a:ext cx="1714512" cy="1588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 rot="5400000">
            <a:off x="2179621" y="4964123"/>
            <a:ext cx="785818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 rot="5400000" flipH="1" flipV="1">
            <a:off x="2107389" y="5036355"/>
            <a:ext cx="642942" cy="57150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/>
          <p:nvPr/>
        </p:nvCxnSpPr>
        <p:spPr>
          <a:xfrm>
            <a:off x="1428728" y="5357826"/>
            <a:ext cx="714380" cy="2857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šipka 30"/>
          <p:cNvCxnSpPr/>
          <p:nvPr/>
        </p:nvCxnSpPr>
        <p:spPr>
          <a:xfrm rot="5400000" flipH="1" flipV="1">
            <a:off x="893737" y="5036355"/>
            <a:ext cx="1070776" cy="79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/>
          <p:nvPr/>
        </p:nvCxnSpPr>
        <p:spPr>
          <a:xfrm rot="10800000">
            <a:off x="3000364" y="4572008"/>
            <a:ext cx="571504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čára 35"/>
          <p:cNvCxnSpPr/>
          <p:nvPr/>
        </p:nvCxnSpPr>
        <p:spPr>
          <a:xfrm rot="10800000">
            <a:off x="2928926" y="5357826"/>
            <a:ext cx="500066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čára 36"/>
          <p:cNvCxnSpPr/>
          <p:nvPr/>
        </p:nvCxnSpPr>
        <p:spPr>
          <a:xfrm rot="10800000" flipV="1">
            <a:off x="2928926" y="4643446"/>
            <a:ext cx="642942" cy="142876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čára 37"/>
          <p:cNvCxnSpPr/>
          <p:nvPr/>
        </p:nvCxnSpPr>
        <p:spPr>
          <a:xfrm rot="10800000">
            <a:off x="2928926" y="5143512"/>
            <a:ext cx="571504" cy="214314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Šipka dolů 39"/>
          <p:cNvSpPr/>
          <p:nvPr/>
        </p:nvSpPr>
        <p:spPr>
          <a:xfrm>
            <a:off x="2928926" y="3857628"/>
            <a:ext cx="142876" cy="500066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Šipka dolů 40"/>
          <p:cNvSpPr/>
          <p:nvPr/>
        </p:nvSpPr>
        <p:spPr>
          <a:xfrm flipH="1" flipV="1">
            <a:off x="2928926" y="5572140"/>
            <a:ext cx="142876" cy="500066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Zaoblený obdélníkový popisek 41"/>
          <p:cNvSpPr/>
          <p:nvPr/>
        </p:nvSpPr>
        <p:spPr>
          <a:xfrm>
            <a:off x="0" y="6215058"/>
            <a:ext cx="2500330" cy="642942"/>
          </a:xfrm>
          <a:prstGeom prst="wedgeRoundRectCallout">
            <a:avLst>
              <a:gd name="adj1" fmla="val -7362"/>
              <a:gd name="adj2" fmla="val -225680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Natlačení pružiny od otáčkové vačky stavěče</a:t>
            </a:r>
          </a:p>
        </p:txBody>
      </p:sp>
      <p:cxnSp>
        <p:nvCxnSpPr>
          <p:cNvPr id="43" name="Přímá spojovací čára 42"/>
          <p:cNvCxnSpPr/>
          <p:nvPr/>
        </p:nvCxnSpPr>
        <p:spPr>
          <a:xfrm rot="16200000" flipH="1">
            <a:off x="3357554" y="4714884"/>
            <a:ext cx="428628" cy="14287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5428E-7 L 0.02935 0.0018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5428E-7 L 0.0224 0.0018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Multipl_DOL_1 – kopie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6286520"/>
          </a:xfrm>
        </p:spPr>
      </p:pic>
      <p:sp>
        <p:nvSpPr>
          <p:cNvPr id="5" name="Nadpis 4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 Multiplikátor sdruženého regulátoru</a:t>
            </a:r>
            <a:br>
              <a:rPr lang="cs-CZ" sz="3200" dirty="0" smtClean="0"/>
            </a:br>
            <a:r>
              <a:rPr lang="cs-CZ" sz="3200" dirty="0" smtClean="0"/>
              <a:t>(zvýšení otáček)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143504" y="1214422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FF0000"/>
                </a:solidFill>
              </a:rPr>
              <a:t>Páková soustava ovládání</a:t>
            </a:r>
          </a:p>
          <a:p>
            <a:pPr algn="ctr"/>
            <a:r>
              <a:rPr lang="cs-CZ" sz="1400" b="1" dirty="0" smtClean="0">
                <a:solidFill>
                  <a:srgbClr val="FF0000"/>
                </a:solidFill>
              </a:rPr>
              <a:t>         vstřikovacích čerpadel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8" name="Šipka nahoru 7"/>
          <p:cNvSpPr/>
          <p:nvPr/>
        </p:nvSpPr>
        <p:spPr>
          <a:xfrm>
            <a:off x="4500562" y="5715016"/>
            <a:ext cx="142876" cy="714380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4786314" y="5643578"/>
            <a:ext cx="185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70C0"/>
                </a:solidFill>
              </a:rPr>
              <a:t>Pohyb šoupátka</a:t>
            </a:r>
          </a:p>
          <a:p>
            <a:r>
              <a:rPr lang="cs-CZ" sz="1400" b="1" dirty="0">
                <a:solidFill>
                  <a:srgbClr val="0070C0"/>
                </a:solidFill>
              </a:rPr>
              <a:t>o</a:t>
            </a:r>
            <a:r>
              <a:rPr lang="cs-CZ" sz="1400" b="1" dirty="0" smtClean="0">
                <a:solidFill>
                  <a:srgbClr val="0070C0"/>
                </a:solidFill>
              </a:rPr>
              <a:t>d odstředivého </a:t>
            </a:r>
          </a:p>
          <a:p>
            <a:r>
              <a:rPr lang="cs-CZ" sz="1400" b="1" dirty="0">
                <a:solidFill>
                  <a:srgbClr val="0070C0"/>
                </a:solidFill>
              </a:rPr>
              <a:t>č</a:t>
            </a:r>
            <a:r>
              <a:rPr lang="cs-CZ" sz="1400" b="1" dirty="0" smtClean="0">
                <a:solidFill>
                  <a:srgbClr val="0070C0"/>
                </a:solidFill>
              </a:rPr>
              <a:t>idla otáček motoru</a:t>
            </a:r>
          </a:p>
          <a:p>
            <a:r>
              <a:rPr lang="cs-CZ" sz="1400" b="1" dirty="0">
                <a:solidFill>
                  <a:srgbClr val="0070C0"/>
                </a:solidFill>
              </a:rPr>
              <a:t>a</a:t>
            </a:r>
            <a:r>
              <a:rPr lang="cs-CZ" sz="1400" b="1" dirty="0" smtClean="0">
                <a:solidFill>
                  <a:srgbClr val="0070C0"/>
                </a:solidFill>
              </a:rPr>
              <a:t>  stavěče otáček</a:t>
            </a:r>
            <a:endParaRPr lang="cs-CZ" sz="1400" b="1" dirty="0">
              <a:solidFill>
                <a:srgbClr val="0070C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000100" y="5357826"/>
            <a:ext cx="271464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Šoupátko se zvedne, otevře přepouštěcí otvory a zastaví se podle zvoleného stupně otáček</a:t>
            </a:r>
          </a:p>
        </p:txBody>
      </p:sp>
      <p:sp>
        <p:nvSpPr>
          <p:cNvPr id="19" name="Elipsa 18"/>
          <p:cNvSpPr/>
          <p:nvPr/>
        </p:nvSpPr>
        <p:spPr>
          <a:xfrm>
            <a:off x="3714744" y="3357562"/>
            <a:ext cx="500066" cy="500066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Elipsa 19"/>
          <p:cNvSpPr/>
          <p:nvPr/>
        </p:nvSpPr>
        <p:spPr>
          <a:xfrm>
            <a:off x="4572000" y="3357562"/>
            <a:ext cx="500066" cy="500066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oblený obdélníkový popisek 20"/>
          <p:cNvSpPr/>
          <p:nvPr/>
        </p:nvSpPr>
        <p:spPr>
          <a:xfrm>
            <a:off x="5286380" y="4857760"/>
            <a:ext cx="2500330" cy="642942"/>
          </a:xfrm>
          <a:prstGeom prst="wedgeRoundRectCallout">
            <a:avLst>
              <a:gd name="adj1" fmla="val -61483"/>
              <a:gd name="adj2" fmla="val -219641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Přepouštěcí  otvory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</a:rPr>
              <a:t>s</a:t>
            </a:r>
            <a:r>
              <a:rPr lang="cs-CZ" sz="1600" dirty="0" smtClean="0">
                <a:solidFill>
                  <a:schemeClr val="tx1"/>
                </a:solidFill>
              </a:rPr>
              <a:t>e otevřou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22" name="Zaoblený obdélníkový popisek 21"/>
          <p:cNvSpPr/>
          <p:nvPr/>
        </p:nvSpPr>
        <p:spPr>
          <a:xfrm>
            <a:off x="5286380" y="4857760"/>
            <a:ext cx="2500330" cy="642942"/>
          </a:xfrm>
          <a:prstGeom prst="wedgeRoundRectCallout">
            <a:avLst>
              <a:gd name="adj1" fmla="val -97424"/>
              <a:gd name="adj2" fmla="val -217189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Přepouštěcí  otvory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</a:rPr>
              <a:t>s</a:t>
            </a:r>
            <a:r>
              <a:rPr lang="cs-CZ" sz="1600" dirty="0" smtClean="0">
                <a:solidFill>
                  <a:schemeClr val="tx1"/>
                </a:solidFill>
              </a:rPr>
              <a:t>e otevřou</a:t>
            </a:r>
            <a:endParaRPr lang="cs-CZ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16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Multipl_DOL_1 – kopie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585" y="571480"/>
            <a:ext cx="9165170" cy="6286520"/>
          </a:xfrm>
        </p:spPr>
      </p:pic>
      <p:sp>
        <p:nvSpPr>
          <p:cNvPr id="5" name="Nadpis 4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 Multiplikátor sdruženého regulátoru</a:t>
            </a:r>
            <a:br>
              <a:rPr lang="cs-CZ" sz="3200" dirty="0" smtClean="0"/>
            </a:br>
            <a:r>
              <a:rPr lang="cs-CZ" sz="3200" dirty="0" smtClean="0"/>
              <a:t>(zvýšení otáček)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143504" y="1214422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FF0000"/>
                </a:solidFill>
              </a:rPr>
              <a:t>Páková soustava ovládání</a:t>
            </a:r>
          </a:p>
          <a:p>
            <a:pPr algn="ctr"/>
            <a:r>
              <a:rPr lang="cs-CZ" sz="1400" b="1" dirty="0" smtClean="0">
                <a:solidFill>
                  <a:srgbClr val="FF0000"/>
                </a:solidFill>
              </a:rPr>
              <a:t>         vstřikovacích čerpadel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8" name="Šipka nahoru 7"/>
          <p:cNvSpPr/>
          <p:nvPr/>
        </p:nvSpPr>
        <p:spPr>
          <a:xfrm>
            <a:off x="4500562" y="5715016"/>
            <a:ext cx="142876" cy="714380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4786314" y="5643578"/>
            <a:ext cx="185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70C0"/>
                </a:solidFill>
              </a:rPr>
              <a:t>Pohyb šoupátka</a:t>
            </a:r>
          </a:p>
          <a:p>
            <a:r>
              <a:rPr lang="cs-CZ" sz="1400" b="1" dirty="0">
                <a:solidFill>
                  <a:srgbClr val="0070C0"/>
                </a:solidFill>
              </a:rPr>
              <a:t>o</a:t>
            </a:r>
            <a:r>
              <a:rPr lang="cs-CZ" sz="1400" b="1" dirty="0" smtClean="0">
                <a:solidFill>
                  <a:srgbClr val="0070C0"/>
                </a:solidFill>
              </a:rPr>
              <a:t>d odstředivého </a:t>
            </a:r>
          </a:p>
          <a:p>
            <a:r>
              <a:rPr lang="cs-CZ" sz="1400" b="1" dirty="0">
                <a:solidFill>
                  <a:srgbClr val="0070C0"/>
                </a:solidFill>
              </a:rPr>
              <a:t>č</a:t>
            </a:r>
            <a:r>
              <a:rPr lang="cs-CZ" sz="1400" b="1" dirty="0" smtClean="0">
                <a:solidFill>
                  <a:srgbClr val="0070C0"/>
                </a:solidFill>
              </a:rPr>
              <a:t>idla otáček motoru</a:t>
            </a:r>
          </a:p>
          <a:p>
            <a:r>
              <a:rPr lang="cs-CZ" sz="1400" b="1" dirty="0">
                <a:solidFill>
                  <a:srgbClr val="0070C0"/>
                </a:solidFill>
              </a:rPr>
              <a:t>a</a:t>
            </a:r>
            <a:r>
              <a:rPr lang="cs-CZ" sz="1400" b="1" dirty="0" smtClean="0">
                <a:solidFill>
                  <a:srgbClr val="0070C0"/>
                </a:solidFill>
              </a:rPr>
              <a:t>  stavěče otáček</a:t>
            </a:r>
            <a:endParaRPr lang="cs-CZ" sz="1400" b="1" dirty="0">
              <a:solidFill>
                <a:srgbClr val="0070C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000100" y="5357826"/>
            <a:ext cx="271464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Šoupátko se zvedne, otevře přepouštěcí otvory a zastaví se podle zvoleného stupně otáček</a:t>
            </a:r>
          </a:p>
        </p:txBody>
      </p:sp>
      <p:sp>
        <p:nvSpPr>
          <p:cNvPr id="21" name="Zaoblený obdélníkový popisek 20"/>
          <p:cNvSpPr/>
          <p:nvPr/>
        </p:nvSpPr>
        <p:spPr>
          <a:xfrm>
            <a:off x="5286380" y="4857760"/>
            <a:ext cx="2500330" cy="642942"/>
          </a:xfrm>
          <a:prstGeom prst="wedgeRoundRectCallout">
            <a:avLst>
              <a:gd name="adj1" fmla="val -122277"/>
              <a:gd name="adj2" fmla="val -238111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bg1"/>
                </a:solidFill>
              </a:rPr>
              <a:t>Tlak oleje zvedá velký píst</a:t>
            </a:r>
          </a:p>
        </p:txBody>
      </p:sp>
      <p:sp>
        <p:nvSpPr>
          <p:cNvPr id="13" name="Zaoblený obdélníkový popisek 12"/>
          <p:cNvSpPr/>
          <p:nvPr/>
        </p:nvSpPr>
        <p:spPr>
          <a:xfrm>
            <a:off x="5286380" y="4857760"/>
            <a:ext cx="2500330" cy="642942"/>
          </a:xfrm>
          <a:prstGeom prst="wedgeRoundRectCallout">
            <a:avLst>
              <a:gd name="adj1" fmla="val -61483"/>
              <a:gd name="adj2" fmla="val -219641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bg1"/>
                </a:solidFill>
              </a:rPr>
              <a:t>Tlak oleje zvedá velký píst</a:t>
            </a:r>
          </a:p>
        </p:txBody>
      </p:sp>
      <p:sp>
        <p:nvSpPr>
          <p:cNvPr id="14" name="Šipka nahoru 13"/>
          <p:cNvSpPr/>
          <p:nvPr/>
        </p:nvSpPr>
        <p:spPr>
          <a:xfrm>
            <a:off x="3143240" y="2285992"/>
            <a:ext cx="285752" cy="785818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nahoru 16"/>
          <p:cNvSpPr/>
          <p:nvPr/>
        </p:nvSpPr>
        <p:spPr>
          <a:xfrm>
            <a:off x="5357818" y="2285992"/>
            <a:ext cx="285752" cy="785818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6715140" y="2000240"/>
            <a:ext cx="192882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Přidává se palivo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3" name="Šipka nahoru 22"/>
          <p:cNvSpPr/>
          <p:nvPr/>
        </p:nvSpPr>
        <p:spPr>
          <a:xfrm>
            <a:off x="4214810" y="1500174"/>
            <a:ext cx="285752" cy="642942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15" grpId="0"/>
      <p:bldP spid="16" grpId="0" animBg="1"/>
      <p:bldP spid="21" grpId="0" animBg="1"/>
      <p:bldP spid="13" grpId="0" animBg="1"/>
      <p:bldP spid="14" grpId="0" animBg="1"/>
      <p:bldP spid="17" grpId="0" animBg="1"/>
      <p:bldP spid="18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Multipl_DOL_1 – kopie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6286520"/>
          </a:xfrm>
        </p:spPr>
      </p:pic>
      <p:sp>
        <p:nvSpPr>
          <p:cNvPr id="5" name="Nadpis 4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 Multiplikátor sdruženého regulátoru</a:t>
            </a:r>
            <a:br>
              <a:rPr lang="cs-CZ" sz="3200" dirty="0" smtClean="0"/>
            </a:br>
            <a:r>
              <a:rPr lang="cs-CZ" sz="3200" dirty="0" smtClean="0"/>
              <a:t>(zvýšení otáček)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143504" y="1214422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FF0000"/>
                </a:solidFill>
              </a:rPr>
              <a:t>Páková soustava ovládání</a:t>
            </a:r>
          </a:p>
          <a:p>
            <a:pPr algn="ctr"/>
            <a:r>
              <a:rPr lang="cs-CZ" sz="1400" b="1" dirty="0" smtClean="0">
                <a:solidFill>
                  <a:srgbClr val="FF0000"/>
                </a:solidFill>
              </a:rPr>
              <a:t>         vstřikovacích čerpadel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8" name="Šipka nahoru 7"/>
          <p:cNvSpPr/>
          <p:nvPr/>
        </p:nvSpPr>
        <p:spPr>
          <a:xfrm>
            <a:off x="4500562" y="5715016"/>
            <a:ext cx="142876" cy="714380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4786314" y="5643578"/>
            <a:ext cx="185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70C0"/>
                </a:solidFill>
              </a:rPr>
              <a:t>Pohyb šoupátka</a:t>
            </a:r>
          </a:p>
          <a:p>
            <a:r>
              <a:rPr lang="cs-CZ" sz="1400" b="1" dirty="0">
                <a:solidFill>
                  <a:srgbClr val="0070C0"/>
                </a:solidFill>
              </a:rPr>
              <a:t>o</a:t>
            </a:r>
            <a:r>
              <a:rPr lang="cs-CZ" sz="1400" b="1" dirty="0" smtClean="0">
                <a:solidFill>
                  <a:srgbClr val="0070C0"/>
                </a:solidFill>
              </a:rPr>
              <a:t>d odstředivého </a:t>
            </a:r>
          </a:p>
          <a:p>
            <a:r>
              <a:rPr lang="cs-CZ" sz="1400" b="1" dirty="0">
                <a:solidFill>
                  <a:srgbClr val="0070C0"/>
                </a:solidFill>
              </a:rPr>
              <a:t>č</a:t>
            </a:r>
            <a:r>
              <a:rPr lang="cs-CZ" sz="1400" b="1" dirty="0" smtClean="0">
                <a:solidFill>
                  <a:srgbClr val="0070C0"/>
                </a:solidFill>
              </a:rPr>
              <a:t>idla otáček motoru</a:t>
            </a:r>
          </a:p>
          <a:p>
            <a:r>
              <a:rPr lang="cs-CZ" sz="1400" b="1" dirty="0">
                <a:solidFill>
                  <a:srgbClr val="0070C0"/>
                </a:solidFill>
              </a:rPr>
              <a:t>a</a:t>
            </a:r>
            <a:r>
              <a:rPr lang="cs-CZ" sz="1400" b="1" dirty="0" smtClean="0">
                <a:solidFill>
                  <a:srgbClr val="0070C0"/>
                </a:solidFill>
              </a:rPr>
              <a:t>  stavěče otáček</a:t>
            </a:r>
            <a:endParaRPr lang="cs-CZ" sz="1400" b="1" dirty="0">
              <a:solidFill>
                <a:srgbClr val="0070C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5357826"/>
            <a:ext cx="371474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Šoupátko je v navolené poloze. Posun velkého pístu nahoru uzavře přepouštěcí otvory s překrytím šoupátka a pohyb se zastaví </a:t>
            </a:r>
          </a:p>
        </p:txBody>
      </p:sp>
      <p:sp>
        <p:nvSpPr>
          <p:cNvPr id="21" name="Zaoblený obdélníkový popisek 20"/>
          <p:cNvSpPr/>
          <p:nvPr/>
        </p:nvSpPr>
        <p:spPr>
          <a:xfrm>
            <a:off x="5286380" y="4857760"/>
            <a:ext cx="2500330" cy="642942"/>
          </a:xfrm>
          <a:prstGeom prst="wedgeRoundRectCallout">
            <a:avLst>
              <a:gd name="adj1" fmla="val -122277"/>
              <a:gd name="adj2" fmla="val -238111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bg1"/>
                </a:solidFill>
              </a:rPr>
              <a:t>Tlak oleje zvedá velký píst</a:t>
            </a:r>
          </a:p>
        </p:txBody>
      </p:sp>
      <p:sp>
        <p:nvSpPr>
          <p:cNvPr id="13" name="Zaoblený obdélníkový popisek 12"/>
          <p:cNvSpPr/>
          <p:nvPr/>
        </p:nvSpPr>
        <p:spPr>
          <a:xfrm>
            <a:off x="5286380" y="4857760"/>
            <a:ext cx="2500330" cy="642942"/>
          </a:xfrm>
          <a:prstGeom prst="wedgeRoundRectCallout">
            <a:avLst>
              <a:gd name="adj1" fmla="val -61483"/>
              <a:gd name="adj2" fmla="val -219641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bg1"/>
                </a:solidFill>
              </a:rPr>
              <a:t>Tlak oleje zvedá velký píst</a:t>
            </a:r>
          </a:p>
        </p:txBody>
      </p:sp>
      <p:sp>
        <p:nvSpPr>
          <p:cNvPr id="14" name="Šipka nahoru 13"/>
          <p:cNvSpPr/>
          <p:nvPr/>
        </p:nvSpPr>
        <p:spPr>
          <a:xfrm>
            <a:off x="3143240" y="2285992"/>
            <a:ext cx="285752" cy="785818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nahoru 16"/>
          <p:cNvSpPr/>
          <p:nvPr/>
        </p:nvSpPr>
        <p:spPr>
          <a:xfrm>
            <a:off x="5357818" y="2285992"/>
            <a:ext cx="285752" cy="785818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6715140" y="2000240"/>
            <a:ext cx="192882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Přidává se palivo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3" name="Šipka nahoru 22"/>
          <p:cNvSpPr/>
          <p:nvPr/>
        </p:nvSpPr>
        <p:spPr>
          <a:xfrm>
            <a:off x="4214810" y="1500174"/>
            <a:ext cx="285752" cy="642942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Zaoblený obdélníkový popisek 18"/>
          <p:cNvSpPr/>
          <p:nvPr/>
        </p:nvSpPr>
        <p:spPr>
          <a:xfrm>
            <a:off x="285720" y="1214422"/>
            <a:ext cx="3214710" cy="642942"/>
          </a:xfrm>
          <a:prstGeom prst="wedgeRoundRectCallout">
            <a:avLst>
              <a:gd name="adj1" fmla="val 65091"/>
              <a:gd name="adj2" fmla="val 268582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</a:rPr>
              <a:t>Posunutím  velkého pístu nahoru se uzavřou přepouštěcí otvory</a:t>
            </a:r>
          </a:p>
        </p:txBody>
      </p:sp>
      <p:sp>
        <p:nvSpPr>
          <p:cNvPr id="20" name="Zaoblený obdélníkový popisek 19"/>
          <p:cNvSpPr/>
          <p:nvPr/>
        </p:nvSpPr>
        <p:spPr>
          <a:xfrm>
            <a:off x="285720" y="1214422"/>
            <a:ext cx="3214710" cy="642942"/>
          </a:xfrm>
          <a:prstGeom prst="wedgeRoundRectCallout">
            <a:avLst>
              <a:gd name="adj1" fmla="val 90988"/>
              <a:gd name="adj2" fmla="val 281318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</a:rPr>
              <a:t>Posunutím  velkého pístu nahoru se uzavřou přepouštěcí otvory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6643702" y="2500306"/>
            <a:ext cx="2286016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Nyní</a:t>
            </a:r>
          </a:p>
          <a:p>
            <a:pPr algn="ctr"/>
            <a:r>
              <a:rPr lang="cs-CZ" sz="2800" b="1" dirty="0">
                <a:solidFill>
                  <a:srgbClr val="FF0000"/>
                </a:solidFill>
              </a:rPr>
              <a:t>j</a:t>
            </a:r>
            <a:r>
              <a:rPr lang="cs-CZ" sz="2800" b="1" dirty="0" smtClean="0">
                <a:solidFill>
                  <a:srgbClr val="FF0000"/>
                </a:solidFill>
              </a:rPr>
              <a:t>e nastaven zvolený otáčkový stupeň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13" grpId="0" animBg="1"/>
      <p:bldP spid="19" grpId="0" animBg="1"/>
      <p:bldP spid="20" grpId="0" animBg="1"/>
      <p:bldP spid="22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461</Words>
  <Application>Microsoft Office PowerPoint</Application>
  <PresentationFormat>Předvádění na obrazovce (4:3)</PresentationFormat>
  <Paragraphs>100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Sdružený regulátor (princip multiplikátoru)  </vt:lpstr>
      <vt:lpstr> Multiplikátor sdruženého regulátoru</vt:lpstr>
      <vt:lpstr> Multiplikátor sdruženého regulátoru (základní otáčky)</vt:lpstr>
      <vt:lpstr> Multiplikátor sdruženého regulátoru (základní otáčky)</vt:lpstr>
      <vt:lpstr> Multiplikátor sdruženého regulátoru (zvýšení otáček)</vt:lpstr>
      <vt:lpstr> Multiplikátor sdruženého regulátoru (zvýšení otáček)</vt:lpstr>
      <vt:lpstr> Multiplikátor sdruženého regulátoru (zvýšení otáček)</vt:lpstr>
      <vt:lpstr> Multiplikátor sdruženého regulátoru (zvýšení otáček)</vt:lpstr>
      <vt:lpstr> Multiplikátor sdruženého regulátoru (zvýšení otáček)</vt:lpstr>
      <vt:lpstr>Situace zatížení motoru bez možnosti přidání paliva</vt:lpstr>
      <vt:lpstr>Snímek 11</vt:lpstr>
      <vt:lpstr> Multiplikátor sdruženého regulátoru (snížení otáček)</vt:lpstr>
      <vt:lpstr> Multiplikátor sdruženého regulátoru (snížení otáček – případně stop motoru)</vt:lpstr>
      <vt:lpstr>Kompenzátor nerovnoměrnosti zabraňuje kolísání otáček motoru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Sdružený regulátor</dc:title>
  <dc:creator>Asus K52Ju</dc:creator>
  <cp:lastModifiedBy>Asus K52Ju</cp:lastModifiedBy>
  <cp:revision>80</cp:revision>
  <dcterms:created xsi:type="dcterms:W3CDTF">2021-05-23T15:08:49Z</dcterms:created>
  <dcterms:modified xsi:type="dcterms:W3CDTF">2021-05-25T18:18:53Z</dcterms:modified>
</cp:coreProperties>
</file>